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5"/>
  </p:notesMasterIdLst>
  <p:sldIdLst>
    <p:sldId id="256" r:id="rId5"/>
    <p:sldId id="257" r:id="rId6"/>
    <p:sldId id="258" r:id="rId7"/>
    <p:sldId id="259" r:id="rId8"/>
    <p:sldId id="260" r:id="rId9"/>
    <p:sldId id="261" r:id="rId10"/>
    <p:sldId id="262" r:id="rId11"/>
    <p:sldId id="263" r:id="rId12"/>
    <p:sldId id="264" r:id="rId13"/>
    <p:sldId id="28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3374D542-6E3E-455F-9BFB-B45891911720}">
          <p14:sldIdLst>
            <p14:sldId id="256"/>
            <p14:sldId id="257"/>
          </p14:sldIdLst>
        </p14:section>
        <p14:section name="Search for 3D Models" id="{6844172C-9703-4DC7-908A-C23538616A3C}">
          <p14:sldIdLst>
            <p14:sldId id="258"/>
            <p14:sldId id="259"/>
          </p14:sldIdLst>
        </p14:section>
        <p14:section name="Insert a 3D Model from a File" id="{66737F24-1C36-4DF4-A00F-927A3F1468AC}">
          <p14:sldIdLst>
            <p14:sldId id="260"/>
          </p14:sldIdLst>
        </p14:section>
        <p14:section name="Position and Rotate Your 3D Model" id="{A08F0015-E7F5-4E26-BBAF-AEE4F9A16AD2}">
          <p14:sldIdLst>
            <p14:sldId id="261"/>
            <p14:sldId id="262"/>
          </p14:sldIdLst>
        </p14:section>
        <p14:section name="Animate Your 3D Model" id="{B62868DA-F525-4AC5-9E3E-39ECA0154BBD}">
          <p14:sldIdLst>
            <p14:sldId id="263"/>
            <p14:sldId id="264"/>
          </p14:sldIdLst>
        </p14:section>
        <p14:section name="Learn More" id="{62756D7E-964E-493A-83A1-13BC0B6B5E47}">
          <p14:sldIdLst>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598" autoAdjust="0"/>
  </p:normalViewPr>
  <p:slideViewPr>
    <p:cSldViewPr snapToGrid="0">
      <p:cViewPr varScale="1">
        <p:scale>
          <a:sx n="103" d="100"/>
          <a:sy n="103" d="100"/>
        </p:scale>
        <p:origin x="138"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t>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t>‹#›</a:t>
            </a:fld>
            <a:endParaRPr lang="en-US"/>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3287545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smtClean="0"/>
              <a:t>Click to edit Master title style</a:t>
            </a:r>
            <a:endParaRPr lang="en-US" dirty="0"/>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smtClean="0"/>
              <a:t>Click to edit Master subtitle style</a:t>
            </a:r>
            <a:endParaRPr lang="en-US" dirty="0"/>
          </a:p>
        </p:txBody>
      </p:sp>
      <p:pic>
        <p:nvPicPr>
          <p:cNvPr id="8" name="Picture 7">
            <a:extLst>
              <a:ext uri="{FF2B5EF4-FFF2-40B4-BE49-F238E27FC236}">
                <a16:creationId xmlns:a16="http://schemas.microsoft.com/office/drawing/2014/main" id="{5274E620-B44E-41FF-8FA1-D955BD69C0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422114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smtClean="0"/>
              <a:t>Edit Master text styles</a:t>
            </a:r>
          </a:p>
          <a:p>
            <a:pPr lvl="1"/>
            <a:r>
              <a:rPr lang="en-US" smtClean="0"/>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1034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smtClean="0"/>
              <a:t>Edit Master text styles</a:t>
            </a:r>
          </a:p>
          <a:p>
            <a:pPr lvl="1"/>
            <a:r>
              <a:rPr lang="en-US" smtClean="0"/>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046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smtClean="0"/>
              <a:t>Edit Master text styles</a:t>
            </a:r>
          </a:p>
          <a:p>
            <a:pPr lvl="1"/>
            <a:r>
              <a:rPr lang="en-US" smtClean="0"/>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smtClean="0"/>
              <a:t>Edit Master text styles</a:t>
            </a:r>
          </a:p>
          <a:p>
            <a:pPr lvl="1"/>
            <a:r>
              <a:rPr lang="en-US" smtClean="0"/>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4944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smtClean="0"/>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smtClean="0"/>
              <a:t>Edit Master text styles</a:t>
            </a:r>
          </a:p>
          <a:p>
            <a:pPr marL="0" lvl="1" indent="0">
              <a:lnSpc>
                <a:spcPct val="150000"/>
              </a:lnSpc>
              <a:spcBef>
                <a:spcPts val="1000"/>
              </a:spcBef>
              <a:spcAft>
                <a:spcPts val="1200"/>
              </a:spcAft>
              <a:buNone/>
            </a:pPr>
            <a:r>
              <a:rPr lang="en-US" smtClean="0"/>
              <a:t>Second level</a:t>
            </a:r>
          </a:p>
          <a:p>
            <a:pPr marL="0" lvl="2" indent="0">
              <a:lnSpc>
                <a:spcPct val="150000"/>
              </a:lnSpc>
              <a:spcBef>
                <a:spcPts val="1000"/>
              </a:spcBef>
              <a:spcAft>
                <a:spcPts val="1200"/>
              </a:spcAft>
              <a:buNone/>
            </a:pPr>
            <a:r>
              <a:rPr lang="en-US" smtClean="0"/>
              <a:t>Third level</a:t>
            </a:r>
          </a:p>
          <a:p>
            <a:pPr marL="0" lvl="3" indent="0">
              <a:lnSpc>
                <a:spcPct val="150000"/>
              </a:lnSpc>
              <a:spcBef>
                <a:spcPts val="1000"/>
              </a:spcBef>
              <a:spcAft>
                <a:spcPts val="1200"/>
              </a:spcAft>
              <a:buNone/>
            </a:pPr>
            <a:r>
              <a:rPr lang="en-US" smtClean="0"/>
              <a:t>Fourth level</a:t>
            </a:r>
          </a:p>
          <a:p>
            <a:pPr marL="0" lvl="4" indent="0">
              <a:lnSpc>
                <a:spcPct val="150000"/>
              </a:lnSpc>
              <a:spcBef>
                <a:spcPts val="1000"/>
              </a:spcBef>
              <a:spcAft>
                <a:spcPts val="1200"/>
              </a:spcAft>
              <a:buNone/>
            </a:pPr>
            <a:r>
              <a:rPr lang="en-US" smtClean="0"/>
              <a:t>Fifth level</a:t>
            </a:r>
            <a:endParaRPr lang="en-US" dirty="0"/>
          </a:p>
        </p:txBody>
      </p:sp>
    </p:spTree>
    <p:extLst>
      <p:ext uri="{BB962C8B-B14F-4D97-AF65-F5344CB8AC3E}">
        <p14:creationId xmlns:p14="http://schemas.microsoft.com/office/powerpoint/2010/main" val="69782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4815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93501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5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983132" cy="747763"/>
          </a:xfrm>
          <a:prstGeom prst="rect">
            <a:avLst/>
          </a:prstGeom>
        </p:spPr>
        <p:txBody>
          <a:bodyPr vert="horz" lIns="91440" tIns="45720" rIns="91440" bIns="45720" rtlCol="0" anchor="ctr" anchorCtr="0">
            <a:normAutofit/>
          </a:bodyPr>
          <a:lstStyle/>
          <a:p>
            <a:pPr lvl="0"/>
            <a:r>
              <a:rPr lang="en-US" smtClean="0"/>
              <a:t>Click to edit Master title style</a:t>
            </a:r>
            <a:endParaRPr lang="en-US" dirty="0"/>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44E560-77BF-4D1A-B6E7-CD55CE12B1B8}" type="datetimeFigureOut">
              <a:rPr lang="en-US" smtClean="0"/>
              <a:t>2/4/2020</a:t>
            </a:fld>
            <a:endParaRPr lang="en-US"/>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t>‹#›</a:t>
            </a:fld>
            <a:endParaRPr lang="en-US"/>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1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2" r:id="rId4"/>
    <p:sldLayoutId id="2147483660" r:id="rId5"/>
    <p:sldLayoutId id="2147483662" r:id="rId6"/>
    <p:sldLayoutId id="2147483661" r:id="rId7"/>
    <p:sldLayoutId id="2147483655" r:id="rId8"/>
  </p:sldLayoutIdLst>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https://go.microsoft.com/fwlink/?linkid=856845"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go.microsoft.com/fwlink/?LinkId=623327"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hyperlink" Target="http://go.microsoft.com/fwlink/?LinkId=617172" TargetMode="Externa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2.png"/><Relationship Id="rId4" Type="http://schemas.microsoft.com/office/2017/06/relationships/model3d" Target="../media/model3d1.glb"/></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17.png"/><Relationship Id="rId2" Type="http://schemas.microsoft.com/office/2017/06/relationships/model3d" Target="../media/model3d1.glb"/><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2.png"/><Relationship Id="rId5" Type="http://schemas.microsoft.com/office/2017/06/relationships/model3d" Target="../media/model3d1.glb"/><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harpenSoften amount="-25000"/>
                    </a14:imgEffect>
                    <a14:imgEffect>
                      <a14:colorTemperature colorTemp="5408"/>
                    </a14:imgEffect>
                    <a14:imgEffect>
                      <a14:saturation sat="278000"/>
                    </a14:imgEffect>
                    <a14:imgEffect>
                      <a14:brightnessContrast bright="-43000" contrast="-29000"/>
                    </a14:imgEffect>
                  </a14:imgLayer>
                </a14:imgProps>
              </a:ext>
              <a:ext uri="{28A0092B-C50C-407E-A947-70E740481C1C}">
                <a14:useLocalDpi xmlns:a14="http://schemas.microsoft.com/office/drawing/2010/main" val="0"/>
              </a:ext>
            </a:extLst>
          </a:blip>
          <a:stretch>
            <a:fillRect/>
          </a:stretch>
        </p:blipFill>
        <p:spPr>
          <a:xfrm>
            <a:off x="1624974" y="3054499"/>
            <a:ext cx="7560590" cy="3352059"/>
          </a:xfrm>
          <a:prstGeom prst="rect">
            <a:avLst/>
          </a:prstGeom>
          <a:effectLst>
            <a:softEdge rad="38100"/>
          </a:effectLst>
        </p:spPr>
      </p:pic>
      <p:sp>
        <p:nvSpPr>
          <p:cNvPr id="5" name="Title 1">
            <a:extLst>
              <a:ext uri="{FF2B5EF4-FFF2-40B4-BE49-F238E27FC236}">
                <a16:creationId xmlns:a16="http://schemas.microsoft.com/office/drawing/2014/main" id="{566FA85D-3B0A-4E0C-B8AC-042993910A93}"/>
              </a:ext>
            </a:extLst>
          </p:cNvPr>
          <p:cNvSpPr txBox="1">
            <a:spLocks/>
          </p:cNvSpPr>
          <p:nvPr/>
        </p:nvSpPr>
        <p:spPr>
          <a:xfrm>
            <a:off x="9895183" y="4235296"/>
            <a:ext cx="1852057" cy="495232"/>
          </a:xfrm>
          <a:prstGeom prst="rect">
            <a:avLst/>
          </a:prstGeom>
        </p:spPr>
        <p:txBody>
          <a:bodyPr anchor="t">
            <a:norm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pPr>
              <a:spcBef>
                <a:spcPts val="1000"/>
              </a:spcBef>
            </a:pPr>
            <a:r>
              <a:rPr lang="en-US" sz="1800" dirty="0">
                <a:solidFill>
                  <a:schemeClr val="bg1"/>
                </a:solidFill>
                <a:latin typeface="+mj-lt"/>
                <a:ea typeface="+mn-ea"/>
                <a:cs typeface="+mn-cs"/>
              </a:rPr>
              <a:t>About this deck</a:t>
            </a:r>
          </a:p>
        </p:txBody>
      </p:sp>
      <p:sp>
        <p:nvSpPr>
          <p:cNvPr id="4" name="Subtitle 2">
            <a:extLst>
              <a:ext uri="{FF2B5EF4-FFF2-40B4-BE49-F238E27FC236}">
                <a16:creationId xmlns:a16="http://schemas.microsoft.com/office/drawing/2014/main" id="{0FE0F52F-ADF1-4011-A51B-92383D0AB7F8}"/>
              </a:ext>
            </a:extLst>
          </p:cNvPr>
          <p:cNvSpPr txBox="1">
            <a:spLocks/>
          </p:cNvSpPr>
          <p:nvPr/>
        </p:nvSpPr>
        <p:spPr>
          <a:xfrm>
            <a:off x="9895182" y="4730528"/>
            <a:ext cx="1852057" cy="1469886"/>
          </a:xfrm>
          <a:prstGeom prst="rect">
            <a:avLst/>
          </a:prstGeom>
        </p:spPr>
        <p:txBody>
          <a:bodyPr>
            <a:no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u="sng" dirty="0">
                <a:hlinkClick r:id="rId4"/>
              </a:rPr>
              <a:t>Office 365 subscribers</a:t>
            </a:r>
            <a:r>
              <a:rPr lang="en-US" sz="1200" dirty="0"/>
              <a:t> can add 3D models to documents and rotate the angle to show the right view. If you don’t have a subscription, the deck simply shows a single view.</a:t>
            </a:r>
          </a:p>
          <a:p>
            <a:endParaRPr lang="en-US" sz="1200" u="sng" dirty="0"/>
          </a:p>
        </p:txBody>
      </p:sp>
      <p:sp>
        <p:nvSpPr>
          <p:cNvPr id="2" name="Title 1">
            <a:extLst>
              <a:ext uri="{FF2B5EF4-FFF2-40B4-BE49-F238E27FC236}">
                <a16:creationId xmlns:a16="http://schemas.microsoft.com/office/drawing/2014/main" id="{15EF8D61-9318-4DC8-A868-2B1BFDD2B2C0}"/>
              </a:ext>
            </a:extLst>
          </p:cNvPr>
          <p:cNvSpPr>
            <a:spLocks noGrp="1"/>
          </p:cNvSpPr>
          <p:nvPr>
            <p:ph type="ctrTitle"/>
          </p:nvPr>
        </p:nvSpPr>
        <p:spPr>
          <a:xfrm>
            <a:off x="1524000" y="1333500"/>
            <a:ext cx="9144000" cy="1251758"/>
          </a:xfrm>
        </p:spPr>
        <p:txBody>
          <a:bodyPr/>
          <a:lstStyle/>
          <a:p>
            <a:r>
              <a:rPr lang="ru-RU" sz="6000" dirty="0" smtClean="0"/>
              <a:t>Архитектурные стили</a:t>
            </a:r>
            <a:endParaRPr lang="en-US" sz="6000" dirty="0"/>
          </a:p>
        </p:txBody>
      </p:sp>
      <p:sp>
        <p:nvSpPr>
          <p:cNvPr id="3" name="Subtitle 2">
            <a:extLst>
              <a:ext uri="{FF2B5EF4-FFF2-40B4-BE49-F238E27FC236}">
                <a16:creationId xmlns:a16="http://schemas.microsoft.com/office/drawing/2014/main" id="{3C322DE6-C2BE-4B53-BC28-C43EBD0052AA}"/>
              </a:ext>
            </a:extLst>
          </p:cNvPr>
          <p:cNvSpPr>
            <a:spLocks noGrp="1"/>
          </p:cNvSpPr>
          <p:nvPr>
            <p:ph type="subTitle" idx="1"/>
          </p:nvPr>
        </p:nvSpPr>
        <p:spPr>
          <a:xfrm>
            <a:off x="1524000" y="2388177"/>
            <a:ext cx="9144000" cy="1287675"/>
          </a:xfrm>
        </p:spPr>
        <p:txBody>
          <a:bodyPr/>
          <a:lstStyle/>
          <a:p>
            <a:r>
              <a:rPr lang="ru-RU" dirty="0" smtClean="0"/>
              <a:t>Неполный перечень</a:t>
            </a:r>
            <a:endParaRPr lang="en-US" dirty="0"/>
          </a:p>
        </p:txBody>
      </p:sp>
    </p:spTree>
    <p:extLst>
      <p:ext uri="{BB962C8B-B14F-4D97-AF65-F5344CB8AC3E}">
        <p14:creationId xmlns:p14="http://schemas.microsoft.com/office/powerpoint/2010/main" val="2997580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More questions about PowerPoint?</a:t>
            </a:r>
          </a:p>
        </p:txBody>
      </p:sp>
      <p:sp>
        <p:nvSpPr>
          <p:cNvPr id="5" name="Tell Me Text" descr="Select the Tell Me button and type what you want to know.&#10;"/>
          <p:cNvSpPr>
            <a:spLocks noGrp="1"/>
          </p:cNvSpPr>
          <p:nvPr>
            <p:ph sz="quarter" idx="13"/>
          </p:nvPr>
        </p:nvSpPr>
        <p:spPr>
          <a:xfrm>
            <a:off x="521208" y="2679617"/>
            <a:ext cx="7766738" cy="544904"/>
          </a:xfrm>
        </p:spPr>
        <p:txBody>
          <a:bodyPr>
            <a:noAutofit/>
          </a:bodyPr>
          <a:lstStyle/>
          <a:p>
            <a:pPr marL="0" indent="0">
              <a:lnSpc>
                <a:spcPts val="3600"/>
              </a:lnSpc>
              <a:spcAft>
                <a:spcPts val="0"/>
              </a:spcAft>
              <a:buNone/>
            </a:pPr>
            <a:r>
              <a:rPr lang="en-US" sz="2000" dirty="0">
                <a:latin typeface="Segoe UI Light" panose="020B0502040204020203" pitchFamily="34" charset="0"/>
                <a:cs typeface="Segoe UI Light" panose="020B0502040204020203" pitchFamily="34" charset="0"/>
              </a:rPr>
              <a:t>Select the </a:t>
            </a:r>
            <a:r>
              <a:rPr lang="en-US" sz="2000" dirty="0">
                <a:solidFill>
                  <a:srgbClr val="D24726"/>
                </a:solidFill>
                <a:latin typeface="Segoe UI Semibold" panose="020B0702040204020203" pitchFamily="34" charset="0"/>
                <a:cs typeface="Segoe UI Semibold" panose="020B0702040204020203" pitchFamily="34" charset="0"/>
              </a:rPr>
              <a:t>Tell Me                   </a:t>
            </a:r>
            <a:r>
              <a:rPr lang="en-US" sz="2000" dirty="0">
                <a:latin typeface="Segoe UI Light" panose="020B0502040204020203" pitchFamily="34" charset="0"/>
                <a:cs typeface="Segoe UI Light" panose="020B0502040204020203" pitchFamily="34" charset="0"/>
              </a:rPr>
              <a:t>button and type what you want to know.</a:t>
            </a:r>
          </a:p>
        </p:txBody>
      </p:sp>
      <p:pic>
        <p:nvPicPr>
          <p:cNvPr id="2" name="Tell Me Button Close-up" descr="Tell Me butto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3181" y="2350333"/>
            <a:ext cx="1269672" cy="1189747"/>
          </a:xfrm>
          <a:prstGeom prst="rect">
            <a:avLst/>
          </a:prstGeom>
        </p:spPr>
      </p:pic>
      <p:grpSp>
        <p:nvGrpSpPr>
          <p:cNvPr id="24" name="Tell Me Picture">
            <a:extLst>
              <a:ext uri="{FF2B5EF4-FFF2-40B4-BE49-F238E27FC236}">
                <a16:creationId xmlns:a16="http://schemas.microsoft.com/office/drawing/2014/main" id="{E294B580-9A21-406E-956B-7B3A0F93CDB1}"/>
              </a:ext>
              <a:ext uri="{C183D7F6-B498-43B3-948B-1728B52AA6E4}">
                <adec:decorative xmlns="" xmlns:adec="http://schemas.microsoft.com/office/drawing/2017/decorative" val="1"/>
              </a:ext>
            </a:extLst>
          </p:cNvPr>
          <p:cNvGrpSpPr/>
          <p:nvPr/>
        </p:nvGrpSpPr>
        <p:grpSpPr>
          <a:xfrm>
            <a:off x="8536716" y="1884807"/>
            <a:ext cx="3134076" cy="2677952"/>
            <a:chOff x="8536716" y="1884807"/>
            <a:chExt cx="3134076" cy="2677952"/>
          </a:xfrm>
        </p:grpSpPr>
        <p:pic>
          <p:nvPicPr>
            <p:cNvPr id="11" name="Picture 10" descr="Tell Me box suggestions"/>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536716" y="2324628"/>
              <a:ext cx="3134076" cy="2238131"/>
            </a:xfrm>
            <a:prstGeom prst="rect">
              <a:avLst/>
            </a:prstGeom>
          </p:spPr>
        </p:pic>
        <p:grpSp>
          <p:nvGrpSpPr>
            <p:cNvPr id="23" name="Group 22">
              <a:extLst>
                <a:ext uri="{FF2B5EF4-FFF2-40B4-BE49-F238E27FC236}">
                  <a16:creationId xmlns:a16="http://schemas.microsoft.com/office/drawing/2014/main" id="{ECE6C5E3-70C8-45F8-ACDC-FDA61C407AC6}"/>
                </a:ext>
              </a:extLst>
            </p:cNvPr>
            <p:cNvGrpSpPr/>
            <p:nvPr/>
          </p:nvGrpSpPr>
          <p:grpSpPr>
            <a:xfrm>
              <a:off x="8536716" y="1884807"/>
              <a:ext cx="3134076" cy="452977"/>
              <a:chOff x="9040988" y="1083215"/>
              <a:chExt cx="3134076" cy="452977"/>
            </a:xfrm>
          </p:grpSpPr>
          <p:sp>
            <p:nvSpPr>
              <p:cNvPr id="3" name="Rectangle 2">
                <a:extLst>
                  <a:ext uri="{FF2B5EF4-FFF2-40B4-BE49-F238E27FC236}">
                    <a16:creationId xmlns:a16="http://schemas.microsoft.com/office/drawing/2014/main" id="{83507D88-B17C-4005-9465-C089E6BDCE4A}"/>
                  </a:ext>
                  <a:ext uri="{C183D7F6-B498-43B3-948B-1728B52AA6E4}">
                    <adec:decorative xmlns="" xmlns:adec="http://schemas.microsoft.com/office/drawing/2017/decorative" val="1"/>
                  </a:ext>
                </a:extLst>
              </p:cNvPr>
              <p:cNvSpPr/>
              <p:nvPr/>
            </p:nvSpPr>
            <p:spPr>
              <a:xfrm>
                <a:off x="9040988" y="1083215"/>
                <a:ext cx="3134076" cy="452977"/>
              </a:xfrm>
              <a:prstGeom prst="rect">
                <a:avLst/>
              </a:prstGeom>
              <a:solidFill>
                <a:srgbClr val="923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Connector 5">
                <a:extLst>
                  <a:ext uri="{FF2B5EF4-FFF2-40B4-BE49-F238E27FC236}">
                    <a16:creationId xmlns:a16="http://schemas.microsoft.com/office/drawing/2014/main" id="{1CC0DDBC-5D45-45EC-B3A7-4A87D5AC0628}"/>
                  </a:ext>
                  <a:ext uri="{C183D7F6-B498-43B3-948B-1728B52AA6E4}">
                    <adec:decorative xmlns="" xmlns:adec="http://schemas.microsoft.com/office/drawing/2017/decorative" val="1"/>
                  </a:ext>
                </a:extLst>
              </p:cNvPr>
              <p:cNvCxnSpPr/>
              <p:nvPr/>
            </p:nvCxnSpPr>
            <p:spPr>
              <a:xfrm>
                <a:off x="9375775" y="1198578"/>
                <a:ext cx="0" cy="22225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AD23CF99-30DD-4C42-A3D5-D9C7DF60A66E}"/>
                  </a:ext>
                </a:extLst>
              </p:cNvPr>
              <p:cNvGrpSpPr/>
              <p:nvPr/>
            </p:nvGrpSpPr>
            <p:grpSpPr>
              <a:xfrm>
                <a:off x="9129954" y="1192976"/>
                <a:ext cx="156856" cy="233455"/>
                <a:chOff x="7873416" y="1716789"/>
                <a:chExt cx="187380" cy="278885"/>
              </a:xfrm>
            </p:grpSpPr>
            <p:sp>
              <p:nvSpPr>
                <p:cNvPr id="20" name="Freeform: Shape 19">
                  <a:extLst>
                    <a:ext uri="{FF2B5EF4-FFF2-40B4-BE49-F238E27FC236}">
                      <a16:creationId xmlns:a16="http://schemas.microsoft.com/office/drawing/2014/main" id="{52B12E68-8015-487A-87C4-BF63E9056659}"/>
                    </a:ext>
                    <a:ext uri="{C183D7F6-B498-43B3-948B-1728B52AA6E4}">
                      <adec:decorative xmlns="" xmlns:adec="http://schemas.microsoft.com/office/drawing/2017/decorative" val="1"/>
                    </a:ext>
                  </a:extLst>
                </p:cNvPr>
                <p:cNvSpPr/>
                <p:nvPr/>
              </p:nvSpPr>
              <p:spPr>
                <a:xfrm>
                  <a:off x="7873416" y="1716789"/>
                  <a:ext cx="187380" cy="240412"/>
                </a:xfrm>
                <a:custGeom>
                  <a:avLst/>
                  <a:gdLst>
                    <a:gd name="connsiteX0" fmla="*/ 684848 w 1009650"/>
                    <a:gd name="connsiteY0" fmla="*/ 1231583 h 1295400"/>
                    <a:gd name="connsiteX1" fmla="*/ 329565 w 1009650"/>
                    <a:gd name="connsiteY1" fmla="*/ 1231583 h 1295400"/>
                    <a:gd name="connsiteX2" fmla="*/ 328613 w 1009650"/>
                    <a:gd name="connsiteY2" fmla="*/ 1056323 h 1295400"/>
                    <a:gd name="connsiteX3" fmla="*/ 71438 w 1009650"/>
                    <a:gd name="connsiteY3" fmla="*/ 504825 h 1295400"/>
                    <a:gd name="connsiteX4" fmla="*/ 504825 w 1009650"/>
                    <a:gd name="connsiteY4" fmla="*/ 71438 h 1295400"/>
                    <a:gd name="connsiteX5" fmla="*/ 508635 w 1009650"/>
                    <a:gd name="connsiteY5" fmla="*/ 71438 h 1295400"/>
                    <a:gd name="connsiteX6" fmla="*/ 942023 w 1009650"/>
                    <a:gd name="connsiteY6" fmla="*/ 504825 h 1295400"/>
                    <a:gd name="connsiteX7" fmla="*/ 684848 w 1009650"/>
                    <a:gd name="connsiteY7" fmla="*/ 1055370 h 1295400"/>
                    <a:gd name="connsiteX8" fmla="*/ 684848 w 1009650"/>
                    <a:gd name="connsiteY8" fmla="*/ 123158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650" h="129540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w="19050" cap="flat">
                  <a:solidFill>
                    <a:schemeClr val="bg1"/>
                  </a:solidFill>
                  <a:prstDash val="solid"/>
                  <a:miter/>
                </a:ln>
              </p:spPr>
              <p:txBody>
                <a:bodyPr rtlCol="0" anchor="ctr"/>
                <a:lstStyle/>
                <a:p>
                  <a:endParaRPr lang="en-AU"/>
                </a:p>
              </p:txBody>
            </p:sp>
            <p:sp>
              <p:nvSpPr>
                <p:cNvPr id="21" name="Freeform: Shape 20">
                  <a:extLst>
                    <a:ext uri="{FF2B5EF4-FFF2-40B4-BE49-F238E27FC236}">
                      <a16:creationId xmlns:a16="http://schemas.microsoft.com/office/drawing/2014/main" id="{73F670A2-659E-4A77-9D8E-6948136D4ACB}"/>
                    </a:ext>
                    <a:ext uri="{C183D7F6-B498-43B3-948B-1728B52AA6E4}">
                      <adec:decorative xmlns="" xmlns:adec="http://schemas.microsoft.com/office/drawing/2017/decorative" val="1"/>
                    </a:ext>
                  </a:extLst>
                </p:cNvPr>
                <p:cNvSpPr/>
                <p:nvPr/>
              </p:nvSpPr>
              <p:spPr>
                <a:xfrm>
                  <a:off x="7912702" y="1969158"/>
                  <a:ext cx="108000" cy="26516"/>
                </a:xfrm>
                <a:custGeom>
                  <a:avLst/>
                  <a:gdLst>
                    <a:gd name="connsiteX0" fmla="*/ 71438 w 381000"/>
                    <a:gd name="connsiteY0" fmla="*/ 71437 h 142875"/>
                    <a:gd name="connsiteX1" fmla="*/ 313373 w 381000"/>
                    <a:gd name="connsiteY1" fmla="*/ 71437 h 142875"/>
                  </a:gdLst>
                  <a:ahLst/>
                  <a:cxnLst>
                    <a:cxn ang="0">
                      <a:pos x="connsiteX0" y="connsiteY0"/>
                    </a:cxn>
                    <a:cxn ang="0">
                      <a:pos x="connsiteX1" y="connsiteY1"/>
                    </a:cxn>
                  </a:cxnLst>
                  <a:rect l="l" t="t" r="r" b="b"/>
                  <a:pathLst>
                    <a:path w="381000" h="142875">
                      <a:moveTo>
                        <a:pt x="71438" y="71437"/>
                      </a:moveTo>
                      <a:lnTo>
                        <a:pt x="313373" y="71437"/>
                      </a:lnTo>
                    </a:path>
                  </a:pathLst>
                </a:custGeom>
                <a:ln w="19050" cap="flat">
                  <a:solidFill>
                    <a:schemeClr val="bg1"/>
                  </a:solidFill>
                  <a:prstDash val="solid"/>
                  <a:miter/>
                </a:ln>
              </p:spPr>
              <p:txBody>
                <a:bodyPr rtlCol="0" anchor="ctr"/>
                <a:lstStyle/>
                <a:p>
                  <a:endParaRPr lang="en-AU"/>
                </a:p>
              </p:txBody>
            </p:sp>
            <p:sp>
              <p:nvSpPr>
                <p:cNvPr id="22" name="Freeform: Shape 21">
                  <a:extLst>
                    <a:ext uri="{FF2B5EF4-FFF2-40B4-BE49-F238E27FC236}">
                      <a16:creationId xmlns:a16="http://schemas.microsoft.com/office/drawing/2014/main" id="{E4FD6AB2-EB32-402C-BC6B-579C8B08D541}"/>
                    </a:ext>
                    <a:ext uri="{C183D7F6-B498-43B3-948B-1728B52AA6E4}">
                      <adec:decorative xmlns="" xmlns:adec="http://schemas.microsoft.com/office/drawing/2017/decorative" val="1"/>
                    </a:ext>
                  </a:extLst>
                </p:cNvPr>
                <p:cNvSpPr/>
                <p:nvPr/>
              </p:nvSpPr>
              <p:spPr>
                <a:xfrm>
                  <a:off x="7921322" y="1890325"/>
                  <a:ext cx="91922" cy="26516"/>
                </a:xfrm>
                <a:custGeom>
                  <a:avLst/>
                  <a:gdLst>
                    <a:gd name="connsiteX0" fmla="*/ 71437 w 495300"/>
                    <a:gd name="connsiteY0" fmla="*/ 71438 h 142875"/>
                    <a:gd name="connsiteX1" fmla="*/ 426720 w 495300"/>
                    <a:gd name="connsiteY1" fmla="*/ 71438 h 142875"/>
                  </a:gdLst>
                  <a:ahLst/>
                  <a:cxnLst>
                    <a:cxn ang="0">
                      <a:pos x="connsiteX0" y="connsiteY0"/>
                    </a:cxn>
                    <a:cxn ang="0">
                      <a:pos x="connsiteX1" y="connsiteY1"/>
                    </a:cxn>
                  </a:cxnLst>
                  <a:rect l="l" t="t" r="r" b="b"/>
                  <a:pathLst>
                    <a:path w="495300" h="142875">
                      <a:moveTo>
                        <a:pt x="71437" y="71438"/>
                      </a:moveTo>
                      <a:lnTo>
                        <a:pt x="426720" y="71438"/>
                      </a:lnTo>
                    </a:path>
                  </a:pathLst>
                </a:custGeom>
                <a:ln w="19050" cap="flat">
                  <a:solidFill>
                    <a:schemeClr val="bg1"/>
                  </a:solidFill>
                  <a:prstDash val="solid"/>
                  <a:miter/>
                </a:ln>
              </p:spPr>
              <p:txBody>
                <a:bodyPr rtlCol="0" anchor="ctr"/>
                <a:lstStyle/>
                <a:p>
                  <a:endParaRPr lang="en-AU"/>
                </a:p>
              </p:txBody>
            </p:sp>
          </p:grpSp>
        </p:grpSp>
      </p:grpSp>
      <p:grpSp>
        <p:nvGrpSpPr>
          <p:cNvPr id="26" name="Links" descr="Hyperlinks to the PowerPoint team blog, PowerPoint free training, and feedback about this tour.">
            <a:extLst>
              <a:ext uri="{FF2B5EF4-FFF2-40B4-BE49-F238E27FC236}">
                <a16:creationId xmlns:a16="http://schemas.microsoft.com/office/drawing/2014/main" id="{A410C95B-7D22-4AE4-BEE0-35AD5FA96E07}"/>
              </a:ext>
            </a:extLst>
          </p:cNvPr>
          <p:cNvGrpSpPr/>
          <p:nvPr/>
        </p:nvGrpSpPr>
        <p:grpSpPr>
          <a:xfrm>
            <a:off x="521208" y="3629258"/>
            <a:ext cx="4248508" cy="1867001"/>
            <a:chOff x="3832853" y="3420317"/>
            <a:chExt cx="4248508" cy="1867001"/>
          </a:xfrm>
        </p:grpSpPr>
        <p:sp>
          <p:nvSpPr>
            <p:cNvPr id="9" name="TextBox 8" descr="SELECT THE ARROW WHEN IN SLIDE SHOW MODE&#10;"/>
            <p:cNvSpPr txBox="1"/>
            <p:nvPr/>
          </p:nvSpPr>
          <p:spPr>
            <a:xfrm>
              <a:off x="3832853" y="4920686"/>
              <a:ext cx="3368047" cy="267257"/>
            </a:xfrm>
            <a:prstGeom prst="rect">
              <a:avLst/>
            </a:prstGeom>
            <a:noFill/>
          </p:spPr>
          <p:txBody>
            <a:bodyPr wrap="square" rtlCol="0">
              <a:spAutoFit/>
            </a:bodyPr>
            <a:lstStyle/>
            <a:p>
              <a:pPr algn="l"/>
              <a:r>
                <a:rPr lang="en-IN" sz="1100" dirty="0">
                  <a:latin typeface="Segoe UI Light" panose="020B0502040204020203" pitchFamily="34" charset="0"/>
                  <a:cs typeface="Segoe UI Light" panose="020B0502040204020203" pitchFamily="34" charset="0"/>
                </a:rPr>
                <a:t>SELECT THE ARROW WHEN IN SLIDE SHOW MODE</a:t>
              </a:r>
              <a:endParaRPr lang="en-US" sz="1100" dirty="0">
                <a:latin typeface="Segoe UI Light" panose="020B0502040204020203" pitchFamily="34" charset="0"/>
                <a:cs typeface="Segoe UI Light" panose="020B0502040204020203" pitchFamily="34" charset="0"/>
              </a:endParaRPr>
            </a:p>
          </p:txBody>
        </p:sp>
        <p:pic>
          <p:nvPicPr>
            <p:cNvPr id="8" name="Picture 7" descr="Arrow pointing right with a hyperlink to the PowerPoint team blog. Select the image to visit the PowerPoint team blog ">
              <a:hlinkClick r:id="rId5" tooltip="Select here to visit the PowerPoint team blog."/>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419421" y="3420317"/>
              <a:ext cx="661940" cy="661940"/>
            </a:xfrm>
            <a:prstGeom prst="rect">
              <a:avLst/>
            </a:prstGeom>
          </p:spPr>
        </p:pic>
        <p:pic>
          <p:nvPicPr>
            <p:cNvPr id="7" name="Picture 6" descr="Arrow pointing right with a hyperlink to free PowerPoint training. Select the image to access free PowerPoint training">
              <a:hlinkClick r:id="rId7" tooltip="Select here to go to free PowerPoint training."/>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419421" y="4198633"/>
              <a:ext cx="661940" cy="661940"/>
            </a:xfrm>
            <a:prstGeom prst="rect">
              <a:avLst/>
            </a:prstGeom>
          </p:spPr>
        </p:pic>
        <p:sp>
          <p:nvSpPr>
            <p:cNvPr id="25" name="Content Placeholder 4">
              <a:extLst>
                <a:ext uri="{FF2B5EF4-FFF2-40B4-BE49-F238E27FC236}">
                  <a16:creationId xmlns:a16="http://schemas.microsoft.com/office/drawing/2014/main" id="{8E6C017A-BE5B-443C-B929-BF7D929C214F}"/>
                </a:ext>
              </a:extLst>
            </p:cNvPr>
            <p:cNvSpPr txBox="1">
              <a:spLocks/>
            </p:cNvSpPr>
            <p:nvPr/>
          </p:nvSpPr>
          <p:spPr>
            <a:xfrm>
              <a:off x="3832853" y="3420317"/>
              <a:ext cx="3488190" cy="1867001"/>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ts val="3600"/>
                </a:lnSpc>
                <a:spcBef>
                  <a:spcPts val="2400"/>
                </a:spcBef>
                <a:spcAft>
                  <a:spcPts val="0"/>
                </a:spcAft>
              </a:pPr>
              <a:r>
                <a:rPr lang="en-US" sz="2000" u="sng" dirty="0">
                  <a:latin typeface="Segoe UI Light" panose="020B0502040204020203" pitchFamily="34" charset="0"/>
                  <a:cs typeface="Segoe UI Light" panose="020B0502040204020203" pitchFamily="34" charset="0"/>
                  <a:hlinkClick r:id="rId5" tooltip="Visit the PowerPoint team blog"/>
                </a:rPr>
                <a:t>Visit the PowerPoint team blog</a:t>
              </a:r>
              <a:endParaRPr lang="en-US" sz="2000" dirty="0">
                <a:latin typeface="Segoe UI Light" panose="020B0502040204020203" pitchFamily="34" charset="0"/>
                <a:cs typeface="Segoe UI Light" panose="020B0502040204020203" pitchFamily="34" charset="0"/>
              </a:endParaRPr>
            </a:p>
            <a:p>
              <a:pPr>
                <a:lnSpc>
                  <a:spcPts val="3600"/>
                </a:lnSpc>
                <a:spcBef>
                  <a:spcPts val="2400"/>
                </a:spcBef>
                <a:spcAft>
                  <a:spcPts val="0"/>
                </a:spcAft>
              </a:pPr>
              <a:r>
                <a:rPr lang="en-US" sz="2000" dirty="0">
                  <a:latin typeface="Segoe UI Light" panose="020B0502040204020203" pitchFamily="34" charset="0"/>
                  <a:cs typeface="Segoe UI Light" panose="020B0502040204020203" pitchFamily="34" charset="0"/>
                  <a:hlinkClick r:id="rId7" tooltip="Go to free PowerPoint training"/>
                </a:rPr>
                <a:t>Go to free PowerPoint training</a:t>
              </a:r>
              <a:endParaRPr lang="en-US" sz="2000" dirty="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r>
              <a:rPr lang="ru-RU" dirty="0" smtClean="0"/>
              <a:t>Зачем все это?</a:t>
            </a:r>
            <a:endParaRPr lang="en-US" dirty="0"/>
          </a:p>
        </p:txBody>
      </p:sp>
    </p:spTree>
    <p:extLst>
      <p:ext uri="{BB962C8B-B14F-4D97-AF65-F5344CB8AC3E}">
        <p14:creationId xmlns:p14="http://schemas.microsoft.com/office/powerpoint/2010/main" val="3855108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AB49E1-195D-497A-BB31-2158958CA082}"/>
              </a:ext>
            </a:extLst>
          </p:cNvPr>
          <p:cNvSpPr>
            <a:spLocks noGrp="1"/>
          </p:cNvSpPr>
          <p:nvPr>
            <p:ph idx="1"/>
          </p:nvPr>
        </p:nvSpPr>
        <p:spPr/>
        <p:txBody>
          <a:bodyPr/>
          <a:lstStyle/>
          <a:p>
            <a:pPr lvl="0"/>
            <a:r>
              <a:rPr lang="en-US" dirty="0"/>
              <a:t>Microsoft makes it easy to insert a 3D Model!  Simply go to the Insert Ribbon and click on the 3D Models option.  Choose the option for online sources gallery (shown at the right).  Select the model you wish to insert.</a:t>
            </a:r>
          </a:p>
          <a:p>
            <a:pPr lvl="0"/>
            <a:r>
              <a:rPr lang="en-US" dirty="0"/>
              <a:t>3D Models is a subscription-only feature. If you have an Office 365 subscription, the next slide shows you how it works in a new presentation.</a:t>
            </a:r>
          </a:p>
        </p:txBody>
      </p:sp>
      <p:pic>
        <p:nvPicPr>
          <p:cNvPr id="6" name="Content Placeholder 5" descr="3d model pop up screenshot">
            <a:extLst>
              <a:ext uri="{FF2B5EF4-FFF2-40B4-BE49-F238E27FC236}">
                <a16:creationId xmlns:a16="http://schemas.microsoft.com/office/drawing/2014/main" id="{18FD11A5-B038-4E80-B474-B4B2F833E6B0}"/>
              </a:ext>
            </a:extLst>
          </p:cNvPr>
          <p:cNvPicPr>
            <a:picLocks noGrp="1" noChangeAspect="1"/>
          </p:cNvPicPr>
          <p:nvPr>
            <p:ph idx="13"/>
          </p:nvPr>
        </p:nvPicPr>
        <p:blipFill>
          <a:blip r:embed="rId2"/>
          <a:stretch>
            <a:fillRect/>
          </a:stretch>
        </p:blipFill>
        <p:spPr>
          <a:xfrm>
            <a:off x="4395788" y="1991738"/>
            <a:ext cx="7143750" cy="3700024"/>
          </a:xfrm>
          <a:prstGeom prst="rect">
            <a:avLst/>
          </a:prstGeom>
        </p:spPr>
      </p:pic>
      <p:sp>
        <p:nvSpPr>
          <p:cNvPr id="4" name="Title 3">
            <a:extLst>
              <a:ext uri="{FF2B5EF4-FFF2-40B4-BE49-F238E27FC236}">
                <a16:creationId xmlns:a16="http://schemas.microsoft.com/office/drawing/2014/main" id="{9E7273F9-59F9-4FB3-9D34-82C64C4F8667}"/>
              </a:ext>
            </a:extLst>
          </p:cNvPr>
          <p:cNvSpPr>
            <a:spLocks noGrp="1"/>
          </p:cNvSpPr>
          <p:nvPr>
            <p:ph type="title"/>
          </p:nvPr>
        </p:nvSpPr>
        <p:spPr/>
        <p:txBody>
          <a:bodyPr/>
          <a:lstStyle/>
          <a:p>
            <a:r>
              <a:rPr lang="en-US"/>
              <a:t>No 3D Model? No Problem!</a:t>
            </a:r>
            <a:endParaRPr lang="en-US" dirty="0"/>
          </a:p>
        </p:txBody>
      </p:sp>
    </p:spTree>
    <p:extLst>
      <p:ext uri="{BB962C8B-B14F-4D97-AF65-F5344CB8AC3E}">
        <p14:creationId xmlns:p14="http://schemas.microsoft.com/office/powerpoint/2010/main" val="225163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85CDB0-AD30-4DBB-AC55-D824F09CE209}"/>
              </a:ext>
            </a:extLst>
          </p:cNvPr>
          <p:cNvSpPr>
            <a:spLocks noGrp="1"/>
          </p:cNvSpPr>
          <p:nvPr>
            <p:ph idx="1"/>
          </p:nvPr>
        </p:nvSpPr>
        <p:spPr>
          <a:xfrm>
            <a:off x="604434" y="1604210"/>
            <a:ext cx="4712634" cy="4805161"/>
          </a:xfrm>
        </p:spPr>
        <p:txBody>
          <a:bodyPr>
            <a:normAutofit/>
          </a:bodyPr>
          <a:lstStyle/>
          <a:p>
            <a:r>
              <a:rPr lang="en-US" dirty="0"/>
              <a:t>To Insert a 3D Model:</a:t>
            </a:r>
          </a:p>
          <a:p>
            <a:pPr marL="457200" lvl="1" indent="-47625">
              <a:lnSpc>
                <a:spcPts val="1800"/>
              </a:lnSpc>
            </a:pPr>
            <a:r>
              <a:rPr lang="en-US" dirty="0"/>
              <a:t>From the Ribbon, go to</a:t>
            </a:r>
            <a:br>
              <a:rPr lang="en-US" dirty="0"/>
            </a:br>
            <a:r>
              <a:rPr lang="en-US" dirty="0">
                <a:solidFill>
                  <a:srgbClr val="D24726"/>
                </a:solidFill>
                <a:latin typeface="Segoe UI Semibold" panose="020B0702040204020203" pitchFamily="34" charset="0"/>
                <a:cs typeface="Segoe UI Semibold" panose="020B0702040204020203" pitchFamily="34" charset="0"/>
              </a:rPr>
              <a:t>Insert</a:t>
            </a:r>
            <a:r>
              <a:rPr lang="en-US" dirty="0"/>
              <a:t> &gt; </a:t>
            </a:r>
            <a:r>
              <a:rPr lang="en-US" dirty="0">
                <a:solidFill>
                  <a:srgbClr val="D24726"/>
                </a:solidFill>
                <a:latin typeface="Segoe UI Semibold" panose="020B0702040204020203" pitchFamily="34" charset="0"/>
                <a:cs typeface="Segoe UI Semibold" panose="020B0702040204020203" pitchFamily="34" charset="0"/>
              </a:rPr>
              <a:t>3D Models </a:t>
            </a:r>
            <a:r>
              <a:rPr lang="en-US" dirty="0"/>
              <a:t/>
            </a:r>
            <a:br>
              <a:rPr lang="en-US" dirty="0"/>
            </a:br>
            <a:r>
              <a:rPr lang="en-US" dirty="0"/>
              <a:t>-or- </a:t>
            </a:r>
            <a:br>
              <a:rPr lang="en-US" dirty="0"/>
            </a:br>
            <a:r>
              <a:rPr lang="en-US" dirty="0">
                <a:solidFill>
                  <a:srgbClr val="D24726"/>
                </a:solidFill>
                <a:latin typeface="Segoe UI Semibold" panose="020B0702040204020203" pitchFamily="34" charset="0"/>
                <a:cs typeface="Segoe UI Semibold" panose="020B0702040204020203" pitchFamily="34" charset="0"/>
              </a:rPr>
              <a:t>Insert</a:t>
            </a:r>
            <a:r>
              <a:rPr lang="en-US" dirty="0"/>
              <a:t> &gt; </a:t>
            </a:r>
            <a:r>
              <a:rPr lang="en-US" dirty="0">
                <a:solidFill>
                  <a:srgbClr val="D24726"/>
                </a:solidFill>
                <a:latin typeface="Segoe UI Semibold" panose="020B0702040204020203" pitchFamily="34" charset="0"/>
                <a:cs typeface="Segoe UI Semibold" panose="020B0702040204020203" pitchFamily="34" charset="0"/>
              </a:rPr>
              <a:t>3D</a:t>
            </a:r>
            <a:r>
              <a:rPr lang="en-US" dirty="0"/>
              <a:t> </a:t>
            </a:r>
            <a:r>
              <a:rPr lang="en-US" dirty="0">
                <a:solidFill>
                  <a:srgbClr val="D24726"/>
                </a:solidFill>
                <a:latin typeface="Segoe UI Semibold" panose="020B0702040204020203" pitchFamily="34" charset="0"/>
                <a:cs typeface="Segoe UI Semibold" panose="020B0702040204020203" pitchFamily="34" charset="0"/>
              </a:rPr>
              <a:t>Models</a:t>
            </a:r>
            <a:r>
              <a:rPr lang="en-US" dirty="0"/>
              <a:t> </a:t>
            </a:r>
            <a:r>
              <a:rPr lang="en-US" dirty="0">
                <a:solidFill>
                  <a:srgbClr val="D24726"/>
                </a:solidFill>
                <a:latin typeface="Segoe UI Semibold" panose="020B0702040204020203" pitchFamily="34" charset="0"/>
                <a:cs typeface="Segoe UI Semibold" panose="020B0702040204020203" pitchFamily="34" charset="0"/>
              </a:rPr>
              <a:t>from Online Sources</a:t>
            </a:r>
            <a:r>
              <a:rPr lang="en-US" dirty="0"/>
              <a:t/>
            </a:r>
            <a:br>
              <a:rPr lang="en-US" dirty="0"/>
            </a:br>
            <a:r>
              <a:rPr lang="en-US" dirty="0"/>
              <a:t/>
            </a:r>
            <a:br>
              <a:rPr lang="en-US" dirty="0"/>
            </a:br>
            <a:r>
              <a:rPr lang="en-US" dirty="0"/>
              <a:t>That will open the Online 3D Models Window where you can search or browse categories of various 3D models, right from within PowerPoint.</a:t>
            </a:r>
          </a:p>
          <a:p>
            <a:pPr marL="457200" lvl="1" indent="-47625">
              <a:lnSpc>
                <a:spcPts val="1800"/>
              </a:lnSpc>
            </a:pP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prstClr val="black">
                    <a:lumMod val="75000"/>
                    <a:lumOff val="25000"/>
                  </a:prstClr>
                </a:solidFill>
                <a:latin typeface="Segoe UI" panose="020B0502040204020203" pitchFamily="34" charset="0"/>
                <a:cs typeface="Segoe UI" panose="020B0502040204020203" pitchFamily="34" charset="0"/>
              </a:rPr>
              <a:t>You need to be online when you add the model.</a:t>
            </a:r>
            <a:endParaRPr lang="en-US" dirty="0"/>
          </a:p>
          <a:p>
            <a:pPr marL="457200" lvl="1" indent="-47625">
              <a:lnSpc>
                <a:spcPts val="1800"/>
              </a:lnSpc>
            </a:pPr>
            <a:r>
              <a:rPr lang="en-US" dirty="0"/>
              <a:t>To search for a keyword, </a:t>
            </a:r>
            <a:r>
              <a:rPr lang="en-US" dirty="0">
                <a:solidFill>
                  <a:srgbClr val="D24726"/>
                </a:solidFill>
                <a:latin typeface="Segoe UI Semibold" panose="020B0702040204020203" pitchFamily="34" charset="0"/>
                <a:cs typeface="Segoe UI Semibold" panose="020B0702040204020203" pitchFamily="34" charset="0"/>
              </a:rPr>
              <a:t>type a word </a:t>
            </a:r>
            <a:r>
              <a:rPr lang="en-US" dirty="0"/>
              <a:t>or phrase into the search box at the top of the window and press </a:t>
            </a:r>
            <a:r>
              <a:rPr lang="en-US" dirty="0">
                <a:solidFill>
                  <a:srgbClr val="D24726"/>
                </a:solidFill>
                <a:latin typeface="Segoe UI Semibold" panose="020B0702040204020203" pitchFamily="34" charset="0"/>
                <a:cs typeface="Segoe UI Semibold" panose="020B0702040204020203" pitchFamily="34" charset="0"/>
              </a:rPr>
              <a:t>enter</a:t>
            </a:r>
            <a:r>
              <a:rPr lang="en-US" dirty="0"/>
              <a:t>.</a:t>
            </a:r>
            <a:br>
              <a:rPr lang="en-US" dirty="0"/>
            </a:br>
            <a:endParaRPr lang="en-US" dirty="0"/>
          </a:p>
          <a:p>
            <a:pPr marL="457200" lvl="1" indent="-47625"/>
            <a:r>
              <a:rPr lang="en-US" dirty="0"/>
              <a:t>To insert a 3D Model, </a:t>
            </a:r>
            <a:r>
              <a:rPr lang="en-US" dirty="0">
                <a:solidFill>
                  <a:srgbClr val="D24726"/>
                </a:solidFill>
                <a:latin typeface="Segoe UI Semibold" panose="020B0702040204020203" pitchFamily="34" charset="0"/>
                <a:cs typeface="Segoe UI Semibold" panose="020B0702040204020203" pitchFamily="34" charset="0"/>
              </a:rPr>
              <a:t>click</a:t>
            </a:r>
            <a:r>
              <a:rPr lang="en-US" dirty="0"/>
              <a:t> or </a:t>
            </a:r>
            <a:r>
              <a:rPr lang="en-US" dirty="0">
                <a:solidFill>
                  <a:srgbClr val="D24726"/>
                </a:solidFill>
                <a:latin typeface="Segoe UI Semibold" panose="020B0702040204020203" pitchFamily="34" charset="0"/>
                <a:cs typeface="Segoe UI Semibold" panose="020B0702040204020203" pitchFamily="34" charset="0"/>
              </a:rPr>
              <a:t>tap</a:t>
            </a:r>
            <a:r>
              <a:rPr lang="en-US" dirty="0"/>
              <a:t> on the model &gt; </a:t>
            </a:r>
            <a:r>
              <a:rPr lang="en-US" dirty="0">
                <a:solidFill>
                  <a:srgbClr val="D24726"/>
                </a:solidFill>
                <a:latin typeface="Segoe UI Semibold" panose="020B0702040204020203" pitchFamily="34" charset="0"/>
                <a:cs typeface="Segoe UI Semibold" panose="020B0702040204020203" pitchFamily="34" charset="0"/>
              </a:rPr>
              <a:t>Insert</a:t>
            </a:r>
            <a:r>
              <a:rPr lang="en-US" dirty="0"/>
              <a:t>.</a:t>
            </a:r>
          </a:p>
          <a:p>
            <a:pPr marL="457200" lvl="1" indent="-47625">
              <a:lnSpc>
                <a:spcPts val="1800"/>
              </a:lnSpc>
            </a:pPr>
            <a:r>
              <a:rPr lang="en-US" dirty="0"/>
              <a:t>The 3D Model will now be downloaded and placed onto your PowerPoint slide.</a:t>
            </a:r>
          </a:p>
        </p:txBody>
      </p:sp>
      <p:sp>
        <p:nvSpPr>
          <p:cNvPr id="3" name="Title 2">
            <a:extLst>
              <a:ext uri="{FF2B5EF4-FFF2-40B4-BE49-F238E27FC236}">
                <a16:creationId xmlns:a16="http://schemas.microsoft.com/office/drawing/2014/main" id="{F083D2B2-24CC-41A1-8AC3-EDF2DA2C3A20}"/>
              </a:ext>
            </a:extLst>
          </p:cNvPr>
          <p:cNvSpPr>
            <a:spLocks noGrp="1"/>
          </p:cNvSpPr>
          <p:nvPr>
            <p:ph type="title"/>
          </p:nvPr>
        </p:nvSpPr>
        <p:spPr/>
        <p:txBody>
          <a:bodyPr/>
          <a:lstStyle/>
          <a:p>
            <a:r>
              <a:rPr lang="en-US" dirty="0"/>
              <a:t>How to Insert a 3D Model</a:t>
            </a:r>
          </a:p>
        </p:txBody>
      </p:sp>
      <p:sp>
        <p:nvSpPr>
          <p:cNvPr id="4" name="Oval 3">
            <a:extLst>
              <a:ext uri="{FF2B5EF4-FFF2-40B4-BE49-F238E27FC236}">
                <a16:creationId xmlns:a16="http://schemas.microsoft.com/office/drawing/2014/main" id="{13572B26-98AF-4AA8-9A0F-435FBBFB6E5E}"/>
              </a:ext>
              <a:ext uri="{C183D7F6-B498-43B3-948B-1728B52AA6E4}">
                <adec:decorative xmlns="" xmlns:adec="http://schemas.microsoft.com/office/drawing/2017/decorative" val="1"/>
              </a:ext>
            </a:extLst>
          </p:cNvPr>
          <p:cNvSpPr/>
          <p:nvPr/>
        </p:nvSpPr>
        <p:spPr bwMode="blackWhite">
          <a:xfrm>
            <a:off x="604200" y="1985729"/>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nvGrpSpPr>
          <p:cNvPr id="7" name="Group 6">
            <a:extLst>
              <a:ext uri="{FF2B5EF4-FFF2-40B4-BE49-F238E27FC236}">
                <a16:creationId xmlns:a16="http://schemas.microsoft.com/office/drawing/2014/main" id="{351FC095-7AF2-4B5E-A691-FF792B5BC2D6}"/>
              </a:ext>
              <a:ext uri="{C183D7F6-B498-43B3-948B-1728B52AA6E4}">
                <adec:decorative xmlns="" xmlns:adec="http://schemas.microsoft.com/office/drawing/2017/decorative" val="1"/>
              </a:ext>
            </a:extLst>
          </p:cNvPr>
          <p:cNvGrpSpPr/>
          <p:nvPr/>
        </p:nvGrpSpPr>
        <p:grpSpPr>
          <a:xfrm>
            <a:off x="715429" y="4074039"/>
            <a:ext cx="187380" cy="278885"/>
            <a:chOff x="5052041" y="3023897"/>
            <a:chExt cx="1009650" cy="1502702"/>
          </a:xfrm>
        </p:grpSpPr>
        <p:sp>
          <p:nvSpPr>
            <p:cNvPr id="8" name="Freeform: Shape 7">
              <a:extLst>
                <a:ext uri="{FF2B5EF4-FFF2-40B4-BE49-F238E27FC236}">
                  <a16:creationId xmlns:a16="http://schemas.microsoft.com/office/drawing/2014/main" id="{6B894430-AD6A-4951-BB8A-4C66BE674C0B}"/>
                </a:ext>
              </a:extLst>
            </p:cNvPr>
            <p:cNvSpPr/>
            <p:nvPr/>
          </p:nvSpPr>
          <p:spPr>
            <a:xfrm>
              <a:off x="5052041" y="3023897"/>
              <a:ext cx="1009650" cy="1295400"/>
            </a:xfrm>
            <a:custGeom>
              <a:avLst/>
              <a:gdLst>
                <a:gd name="connsiteX0" fmla="*/ 684848 w 1009650"/>
                <a:gd name="connsiteY0" fmla="*/ 1231583 h 1295400"/>
                <a:gd name="connsiteX1" fmla="*/ 329565 w 1009650"/>
                <a:gd name="connsiteY1" fmla="*/ 1231583 h 1295400"/>
                <a:gd name="connsiteX2" fmla="*/ 328613 w 1009650"/>
                <a:gd name="connsiteY2" fmla="*/ 1056323 h 1295400"/>
                <a:gd name="connsiteX3" fmla="*/ 71438 w 1009650"/>
                <a:gd name="connsiteY3" fmla="*/ 504825 h 1295400"/>
                <a:gd name="connsiteX4" fmla="*/ 504825 w 1009650"/>
                <a:gd name="connsiteY4" fmla="*/ 71438 h 1295400"/>
                <a:gd name="connsiteX5" fmla="*/ 508635 w 1009650"/>
                <a:gd name="connsiteY5" fmla="*/ 71438 h 1295400"/>
                <a:gd name="connsiteX6" fmla="*/ 942023 w 1009650"/>
                <a:gd name="connsiteY6" fmla="*/ 504825 h 1295400"/>
                <a:gd name="connsiteX7" fmla="*/ 684848 w 1009650"/>
                <a:gd name="connsiteY7" fmla="*/ 1055370 h 1295400"/>
                <a:gd name="connsiteX8" fmla="*/ 684848 w 1009650"/>
                <a:gd name="connsiteY8" fmla="*/ 123158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650" h="129540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w="25400" cap="flat">
              <a:solidFill>
                <a:srgbClr val="D24726"/>
              </a:solidFill>
              <a:prstDash val="solid"/>
              <a:miter/>
            </a:ln>
          </p:spPr>
          <p:txBody>
            <a:bodyPr rtlCol="0" anchor="ctr"/>
            <a:lstStyle/>
            <a:p>
              <a:endParaRPr lang="en-AU"/>
            </a:p>
          </p:txBody>
        </p:sp>
        <p:sp>
          <p:nvSpPr>
            <p:cNvPr id="9" name="Freeform: Shape 8">
              <a:extLst>
                <a:ext uri="{FF2B5EF4-FFF2-40B4-BE49-F238E27FC236}">
                  <a16:creationId xmlns:a16="http://schemas.microsoft.com/office/drawing/2014/main" id="{6E7DD3E4-24F0-4493-9F21-04685133F0EA}"/>
                </a:ext>
              </a:extLst>
            </p:cNvPr>
            <p:cNvSpPr/>
            <p:nvPr/>
          </p:nvSpPr>
          <p:spPr>
            <a:xfrm>
              <a:off x="5366365" y="4383724"/>
              <a:ext cx="381000" cy="142875"/>
            </a:xfrm>
            <a:custGeom>
              <a:avLst/>
              <a:gdLst>
                <a:gd name="connsiteX0" fmla="*/ 71438 w 381000"/>
                <a:gd name="connsiteY0" fmla="*/ 71437 h 142875"/>
                <a:gd name="connsiteX1" fmla="*/ 313373 w 381000"/>
                <a:gd name="connsiteY1" fmla="*/ 71437 h 142875"/>
              </a:gdLst>
              <a:ahLst/>
              <a:cxnLst>
                <a:cxn ang="0">
                  <a:pos x="connsiteX0" y="connsiteY0"/>
                </a:cxn>
                <a:cxn ang="0">
                  <a:pos x="connsiteX1" y="connsiteY1"/>
                </a:cxn>
              </a:cxnLst>
              <a:rect l="l" t="t" r="r" b="b"/>
              <a:pathLst>
                <a:path w="381000" h="142875">
                  <a:moveTo>
                    <a:pt x="71438" y="71437"/>
                  </a:moveTo>
                  <a:lnTo>
                    <a:pt x="313373" y="71437"/>
                  </a:lnTo>
                </a:path>
              </a:pathLst>
            </a:custGeom>
            <a:ln w="25400" cap="flat">
              <a:solidFill>
                <a:srgbClr val="D24726"/>
              </a:solidFill>
              <a:prstDash val="solid"/>
              <a:miter/>
            </a:ln>
          </p:spPr>
          <p:txBody>
            <a:bodyPr rtlCol="0" anchor="ctr"/>
            <a:lstStyle/>
            <a:p>
              <a:endParaRPr lang="en-AU"/>
            </a:p>
          </p:txBody>
        </p:sp>
        <p:sp>
          <p:nvSpPr>
            <p:cNvPr id="10" name="Freeform: Shape 9">
              <a:extLst>
                <a:ext uri="{FF2B5EF4-FFF2-40B4-BE49-F238E27FC236}">
                  <a16:creationId xmlns:a16="http://schemas.microsoft.com/office/drawing/2014/main" id="{0579BFBD-1795-4967-8112-196AA0A32CA3}"/>
                </a:ext>
              </a:extLst>
            </p:cNvPr>
            <p:cNvSpPr/>
            <p:nvPr/>
          </p:nvSpPr>
          <p:spPr>
            <a:xfrm>
              <a:off x="5310168" y="3958952"/>
              <a:ext cx="495301" cy="142874"/>
            </a:xfrm>
            <a:custGeom>
              <a:avLst/>
              <a:gdLst>
                <a:gd name="connsiteX0" fmla="*/ 71437 w 495300"/>
                <a:gd name="connsiteY0" fmla="*/ 71438 h 142875"/>
                <a:gd name="connsiteX1" fmla="*/ 426720 w 495300"/>
                <a:gd name="connsiteY1" fmla="*/ 71438 h 142875"/>
              </a:gdLst>
              <a:ahLst/>
              <a:cxnLst>
                <a:cxn ang="0">
                  <a:pos x="connsiteX0" y="connsiteY0"/>
                </a:cxn>
                <a:cxn ang="0">
                  <a:pos x="connsiteX1" y="connsiteY1"/>
                </a:cxn>
              </a:cxnLst>
              <a:rect l="l" t="t" r="r" b="b"/>
              <a:pathLst>
                <a:path w="495300" h="142875">
                  <a:moveTo>
                    <a:pt x="71437" y="71438"/>
                  </a:moveTo>
                  <a:lnTo>
                    <a:pt x="426720" y="71438"/>
                  </a:lnTo>
                </a:path>
              </a:pathLst>
            </a:custGeom>
            <a:ln w="25400" cap="flat">
              <a:solidFill>
                <a:srgbClr val="D24726"/>
              </a:solidFill>
              <a:prstDash val="solid"/>
              <a:miter/>
            </a:ln>
          </p:spPr>
          <p:txBody>
            <a:bodyPr rtlCol="0" anchor="ctr"/>
            <a:lstStyle/>
            <a:p>
              <a:endParaRPr lang="en-AU"/>
            </a:p>
          </p:txBody>
        </p:sp>
      </p:grpSp>
      <p:sp>
        <p:nvSpPr>
          <p:cNvPr id="5" name="Oval 4">
            <a:extLst>
              <a:ext uri="{FF2B5EF4-FFF2-40B4-BE49-F238E27FC236}">
                <a16:creationId xmlns:a16="http://schemas.microsoft.com/office/drawing/2014/main" id="{C851C4E8-1EC2-4782-B31A-6F082712F3DF}"/>
              </a:ext>
              <a:ext uri="{C183D7F6-B498-43B3-948B-1728B52AA6E4}">
                <adec:decorative xmlns="" xmlns:adec="http://schemas.microsoft.com/office/drawing/2017/decorative" val="1"/>
              </a:ext>
            </a:extLst>
          </p:cNvPr>
          <p:cNvSpPr/>
          <p:nvPr/>
        </p:nvSpPr>
        <p:spPr bwMode="blackWhite">
          <a:xfrm>
            <a:off x="604200" y="4518993"/>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6" name="Oval 5">
            <a:extLst>
              <a:ext uri="{FF2B5EF4-FFF2-40B4-BE49-F238E27FC236}">
                <a16:creationId xmlns:a16="http://schemas.microsoft.com/office/drawing/2014/main" id="{A4D3B53A-9E90-4B19-BA5D-E8F4971E21A9}"/>
              </a:ext>
              <a:ext uri="{C183D7F6-B498-43B3-948B-1728B52AA6E4}">
                <adec:decorative xmlns="" xmlns:adec="http://schemas.microsoft.com/office/drawing/2017/decorative" val="1"/>
              </a:ext>
            </a:extLst>
          </p:cNvPr>
          <p:cNvSpPr/>
          <p:nvPr/>
        </p:nvSpPr>
        <p:spPr bwMode="blackWhite">
          <a:xfrm>
            <a:off x="604200" y="5357489"/>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nvGrpSpPr>
          <p:cNvPr id="14" name="Group 13" descr="toolbar screenshot&#10;">
            <a:extLst>
              <a:ext uri="{FF2B5EF4-FFF2-40B4-BE49-F238E27FC236}">
                <a16:creationId xmlns:a16="http://schemas.microsoft.com/office/drawing/2014/main" id="{273D36C0-C373-42B7-8548-374F6D28DDEA}"/>
              </a:ext>
            </a:extLst>
          </p:cNvPr>
          <p:cNvGrpSpPr/>
          <p:nvPr/>
        </p:nvGrpSpPr>
        <p:grpSpPr>
          <a:xfrm>
            <a:off x="5231397" y="1384595"/>
            <a:ext cx="6659452" cy="3134398"/>
            <a:chOff x="5231397" y="1384595"/>
            <a:chExt cx="6659452" cy="3134398"/>
          </a:xfrm>
        </p:grpSpPr>
        <p:pic>
          <p:nvPicPr>
            <p:cNvPr id="23" name="Picture 22" descr="Screenshot of the Insert tab in PowerPoint with the 3D Models button open, and the &quot;From Online Sources&quot; option selected. Below, there is a Search Results window open to display search result for the keyword &quot;atom.&quot;">
              <a:extLst>
                <a:ext uri="{FF2B5EF4-FFF2-40B4-BE49-F238E27FC236}">
                  <a16:creationId xmlns:a16="http://schemas.microsoft.com/office/drawing/2014/main" id="{AAE643FE-5722-4685-98B0-67689FCFA16F}"/>
                </a:ext>
              </a:extLst>
            </p:cNvPr>
            <p:cNvPicPr>
              <a:picLocks noChangeAspect="1"/>
            </p:cNvPicPr>
            <p:nvPr/>
          </p:nvPicPr>
          <p:blipFill rotWithShape="1">
            <a:blip r:embed="rId2">
              <a:clrChange>
                <a:clrFrom>
                  <a:srgbClr val="FFFFFF"/>
                </a:clrFrom>
                <a:clrTo>
                  <a:srgbClr val="FFFFFF">
                    <a:alpha val="0"/>
                  </a:srgbClr>
                </a:clrTo>
              </a:clrChange>
            </a:blip>
            <a:srcRect t="1" b="55063"/>
            <a:stretch/>
          </p:blipFill>
          <p:spPr>
            <a:xfrm>
              <a:off x="5231397" y="1384595"/>
              <a:ext cx="6659452" cy="2430321"/>
            </a:xfrm>
            <a:prstGeom prst="rect">
              <a:avLst/>
            </a:prstGeom>
          </p:spPr>
        </p:pic>
        <p:sp>
          <p:nvSpPr>
            <p:cNvPr id="13" name="Rectangle 12">
              <a:extLst>
                <a:ext uri="{FF2B5EF4-FFF2-40B4-BE49-F238E27FC236}">
                  <a16:creationId xmlns:a16="http://schemas.microsoft.com/office/drawing/2014/main" id="{AC915B38-B420-452E-A10E-79778074A246}"/>
                </a:ext>
              </a:extLst>
            </p:cNvPr>
            <p:cNvSpPr/>
            <p:nvPr/>
          </p:nvSpPr>
          <p:spPr>
            <a:xfrm>
              <a:off x="5417574" y="3195484"/>
              <a:ext cx="3588774" cy="1323509"/>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97439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EE622-B204-4BAA-A73B-2ED70B230E0F}"/>
              </a:ext>
            </a:extLst>
          </p:cNvPr>
          <p:cNvSpPr>
            <a:spLocks noGrp="1"/>
          </p:cNvSpPr>
          <p:nvPr>
            <p:ph type="title"/>
          </p:nvPr>
        </p:nvSpPr>
        <p:spPr/>
        <p:txBody>
          <a:bodyPr/>
          <a:lstStyle/>
          <a:p>
            <a:r>
              <a:rPr lang="en-US" dirty="0">
                <a:solidFill>
                  <a:srgbClr val="E7E6E6">
                    <a:lumMod val="25000"/>
                  </a:srgbClr>
                </a:solidFill>
                <a:latin typeface="Segoe UI Light" panose="020B0502040204020203" pitchFamily="34" charset="0"/>
                <a:cs typeface="Segoe UI Light" panose="020B0502040204020203" pitchFamily="34" charset="0"/>
              </a:rPr>
              <a:t>Have Your Own 3D Model? You Can Import It!</a:t>
            </a:r>
            <a:endParaRPr lang="en-US" dirty="0"/>
          </a:p>
        </p:txBody>
      </p:sp>
      <p:sp>
        <p:nvSpPr>
          <p:cNvPr id="6" name="Content Placeholder 7" descr="PowerPoint allows you to import a variety of popular 3D model formats. &#10;So no matter your workflows outside of PowerPoint, you should be able to find a suitable solution to make your 3D models portable and presentable to virtually anyone, anywhere and on any device (with just a few quick modifications)">
            <a:extLst>
              <a:ext uri="{FF2B5EF4-FFF2-40B4-BE49-F238E27FC236}">
                <a16:creationId xmlns:a16="http://schemas.microsoft.com/office/drawing/2014/main" id="{9908A373-FC7C-4282-8736-3682F263411C}"/>
              </a:ext>
            </a:extLst>
          </p:cNvPr>
          <p:cNvSpPr txBox="1">
            <a:spLocks/>
          </p:cNvSpPr>
          <p:nvPr/>
        </p:nvSpPr>
        <p:spPr>
          <a:xfrm>
            <a:off x="533459" y="1485933"/>
            <a:ext cx="4321175" cy="19113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PowerPoint allows you to import a variety of popular 3D model formats. </a:t>
            </a:r>
          </a:p>
          <a:p>
            <a:pPr marL="0" indent="0">
              <a:lnSpc>
                <a:spcPts val="1800"/>
              </a:lnSpc>
              <a:spcAft>
                <a:spcPts val="600"/>
              </a:spcAft>
              <a:buNone/>
            </a:pPr>
            <a:r>
              <a:rPr lang="en-US" sz="1200" dirty="0">
                <a:solidFill>
                  <a:prstClr val="black">
                    <a:lumMod val="75000"/>
                    <a:lumOff val="25000"/>
                  </a:prstClr>
                </a:solidFill>
                <a:latin typeface="Segoe UI" panose="020B0502040204020203" pitchFamily="34" charset="0"/>
                <a:cs typeface="Segoe UI" panose="020B0502040204020203" pitchFamily="34" charset="0"/>
              </a:rPr>
              <a:t>So no matter your workflows outside of PowerPoint, you should be able to find a suitable solution to make your 3D models portable and presentable to virtually anyone, anywhere and on any device (with just a few quick modifications)</a:t>
            </a:r>
          </a:p>
        </p:txBody>
      </p:sp>
      <p:sp>
        <p:nvSpPr>
          <p:cNvPr id="11" name="Directions">
            <a:extLst>
              <a:ext uri="{FF2B5EF4-FFF2-40B4-BE49-F238E27FC236}">
                <a16:creationId xmlns:a16="http://schemas.microsoft.com/office/drawing/2014/main" id="{1AF2FBBE-B7D3-452C-9253-F7C472312B69}"/>
              </a:ext>
            </a:extLst>
          </p:cNvPr>
          <p:cNvSpPr txBox="1">
            <a:spLocks/>
          </p:cNvSpPr>
          <p:nvPr/>
        </p:nvSpPr>
        <p:spPr>
          <a:xfrm>
            <a:off x="474516" y="3651363"/>
            <a:ext cx="2175299" cy="299555"/>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To Insert a 3D Model:</a:t>
            </a:r>
          </a:p>
        </p:txBody>
      </p:sp>
      <p:sp>
        <p:nvSpPr>
          <p:cNvPr id="9" name="Number 1" descr="Number 1">
            <a:extLst>
              <a:ext uri="{FF2B5EF4-FFF2-40B4-BE49-F238E27FC236}">
                <a16:creationId xmlns:a16="http://schemas.microsoft.com/office/drawing/2014/main" id="{60C7D78B-18F1-458F-AF3B-1293CFF9F517}"/>
              </a:ext>
            </a:extLst>
          </p:cNvPr>
          <p:cNvSpPr/>
          <p:nvPr/>
        </p:nvSpPr>
        <p:spPr bwMode="blackWhite">
          <a:xfrm>
            <a:off x="546159" y="4067641"/>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1</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0" name="Step 1">
            <a:extLst>
              <a:ext uri="{FF2B5EF4-FFF2-40B4-BE49-F238E27FC236}">
                <a16:creationId xmlns:a16="http://schemas.microsoft.com/office/drawing/2014/main" id="{42184CEA-CF4E-4D47-96E0-8F669A14DC71}"/>
              </a:ext>
            </a:extLst>
          </p:cNvPr>
          <p:cNvSpPr txBox="1">
            <a:spLocks/>
          </p:cNvSpPr>
          <p:nvPr/>
        </p:nvSpPr>
        <p:spPr>
          <a:xfrm>
            <a:off x="999477" y="4097315"/>
            <a:ext cx="3671989" cy="1214170"/>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Go to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3D Models from a </a:t>
            </a:r>
            <a:r>
              <a:rPr lang="en-US">
                <a:solidFill>
                  <a:srgbClr val="D24726"/>
                </a:solidFill>
                <a:latin typeface="Segoe UI Semibold" panose="020B0702040204020203" pitchFamily="34" charset="0"/>
                <a:cs typeface="Segoe UI Semibold" panose="020B0702040204020203" pitchFamily="34" charset="0"/>
              </a:rPr>
              <a:t>File…</a:t>
            </a:r>
            <a:endParaRPr lang="en-US" dirty="0">
              <a:solidFill>
                <a:prstClr val="black">
                  <a:lumMod val="75000"/>
                  <a:lumOff val="25000"/>
                </a:prstClr>
              </a:solidFill>
              <a:latin typeface="Segoe UI" panose="020B0502040204020203" pitchFamily="34" charset="0"/>
              <a:cs typeface="Segoe UI" panose="020B0502040204020203" pitchFamily="34" charset="0"/>
            </a:endParaRPr>
          </a:p>
          <a:p>
            <a:pPr marL="0" lvl="0" indent="0">
              <a:spcAft>
                <a:spcPts val="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This will open the Insert 3D Model Window where you can search your computer, network or cloud drive for any saved 3D </a:t>
            </a:r>
            <a:r>
              <a:rPr lang="en-US">
                <a:solidFill>
                  <a:prstClr val="black">
                    <a:lumMod val="75000"/>
                    <a:lumOff val="25000"/>
                  </a:prstClr>
                </a:solidFill>
                <a:latin typeface="Segoe UI" panose="020B0502040204020203" pitchFamily="34" charset="0"/>
                <a:cs typeface="Segoe UI" panose="020B0502040204020203" pitchFamily="34" charset="0"/>
              </a:rPr>
              <a:t>models.</a:t>
            </a:r>
            <a:r>
              <a:rPr lang="en-US" dirty="0">
                <a:solidFill>
                  <a:prstClr val="black">
                    <a:lumMod val="75000"/>
                    <a:lumOff val="25000"/>
                  </a:prstClr>
                </a:solidFill>
                <a:latin typeface="Segoe UI" panose="020B0502040204020203" pitchFamily="34" charset="0"/>
                <a:cs typeface="Segoe UI" panose="020B0502040204020203" pitchFamily="34" charset="0"/>
              </a:rPr>
              <a:t/>
            </a:r>
            <a:br>
              <a:rPr lang="en-US" dirty="0">
                <a:solidFill>
                  <a:prstClr val="black">
                    <a:lumMod val="75000"/>
                    <a:lumOff val="25000"/>
                  </a:prstClr>
                </a:solidFill>
                <a:latin typeface="Segoe UI" panose="020B0502040204020203" pitchFamily="34" charset="0"/>
                <a:cs typeface="Segoe UI" panose="020B0502040204020203" pitchFamily="34" charset="0"/>
              </a:rPr>
            </a:b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7" name="Number 2" descr="Number 2">
            <a:extLst>
              <a:ext uri="{FF2B5EF4-FFF2-40B4-BE49-F238E27FC236}">
                <a16:creationId xmlns:a16="http://schemas.microsoft.com/office/drawing/2014/main" id="{95D049CF-C399-43F8-9E11-8273E7ED2B3D}"/>
              </a:ext>
            </a:extLst>
          </p:cNvPr>
          <p:cNvSpPr/>
          <p:nvPr/>
        </p:nvSpPr>
        <p:spPr bwMode="blackWhite">
          <a:xfrm>
            <a:off x="4820987" y="4067641"/>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8" name="Step 2" descr="Insert the 3D model by selecting the file and clicking on Insert.&#10;The 3D Model will now be placed onto your PowerPoint slide">
            <a:extLst>
              <a:ext uri="{FF2B5EF4-FFF2-40B4-BE49-F238E27FC236}">
                <a16:creationId xmlns:a16="http://schemas.microsoft.com/office/drawing/2014/main" id="{6505E4CF-C408-4CF2-86B6-BD142EBF6F92}"/>
              </a:ext>
            </a:extLst>
          </p:cNvPr>
          <p:cNvSpPr txBox="1">
            <a:spLocks/>
          </p:cNvSpPr>
          <p:nvPr/>
        </p:nvSpPr>
        <p:spPr>
          <a:xfrm>
            <a:off x="5274554" y="4097315"/>
            <a:ext cx="3671989" cy="121417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Insert the 3D model by </a:t>
            </a:r>
            <a:r>
              <a:rPr lang="en-US" dirty="0">
                <a:solidFill>
                  <a:srgbClr val="D24726"/>
                </a:solidFill>
                <a:latin typeface="Segoe UI Semibold" panose="020B0702040204020203" pitchFamily="34" charset="0"/>
                <a:cs typeface="Segoe UI Semibold" panose="020B0702040204020203" pitchFamily="34" charset="0"/>
              </a:rPr>
              <a:t>selecting the file </a:t>
            </a:r>
            <a:r>
              <a:rPr lang="en-US" dirty="0">
                <a:solidFill>
                  <a:prstClr val="black">
                    <a:lumMod val="75000"/>
                    <a:lumOff val="25000"/>
                  </a:prstClr>
                </a:solidFill>
                <a:latin typeface="Segoe UI" panose="020B0502040204020203" pitchFamily="34" charset="0"/>
                <a:cs typeface="Segoe UI" panose="020B0502040204020203" pitchFamily="34" charset="0"/>
              </a:rPr>
              <a:t>and clicking on </a:t>
            </a:r>
            <a:r>
              <a:rPr lang="en-US" dirty="0">
                <a:solidFill>
                  <a:srgbClr val="D24726"/>
                </a:solidFill>
                <a:latin typeface="Segoe UI Semibold" panose="020B0702040204020203" pitchFamily="34" charset="0"/>
                <a:cs typeface="Segoe UI Semibold" panose="020B0702040204020203" pitchFamily="34" charset="0"/>
              </a:rPr>
              <a:t>Insert</a:t>
            </a:r>
            <a:r>
              <a:rPr lang="en-US" dirty="0">
                <a:solidFill>
                  <a:prstClr val="black">
                    <a:lumMod val="75000"/>
                    <a:lumOff val="25000"/>
                  </a:prstClr>
                </a:solidFill>
                <a:cs typeface="Segoe UI"/>
              </a:rPr>
              <a:t>.</a:t>
            </a:r>
          </a:p>
          <a:p>
            <a:pPr marL="0" indent="0">
              <a:spcAft>
                <a:spcPts val="0"/>
              </a:spcAft>
              <a:buNone/>
              <a:defRPr/>
            </a:pPr>
            <a:r>
              <a:rPr lang="en-US" dirty="0">
                <a:solidFill>
                  <a:prstClr val="black">
                    <a:lumMod val="75000"/>
                    <a:lumOff val="25000"/>
                  </a:prstClr>
                </a:solidFill>
                <a:latin typeface="Segoe UI" panose="020B0502040204020203" pitchFamily="34" charset="0"/>
                <a:cs typeface="Segoe UI" panose="020B0502040204020203" pitchFamily="34" charset="0"/>
              </a:rPr>
              <a:t>The 3D Model will now be placed onto your PowerPoint slide</a:t>
            </a:r>
            <a:endParaRPr lang="en-US" dirty="0">
              <a:solidFill>
                <a:prstClr val="black">
                  <a:lumMod val="75000"/>
                  <a:lumOff val="25000"/>
                </a:prstClr>
              </a:solidFill>
              <a:cs typeface="Segoe UI"/>
            </a:endParaRPr>
          </a:p>
        </p:txBody>
      </p:sp>
      <p:sp>
        <p:nvSpPr>
          <p:cNvPr id="3" name="Rectangle 2">
            <a:extLst>
              <a:ext uri="{FF2B5EF4-FFF2-40B4-BE49-F238E27FC236}">
                <a16:creationId xmlns:a16="http://schemas.microsoft.com/office/drawing/2014/main" id="{6E41D473-73BD-403B-8CC7-EDE9320AD735}"/>
              </a:ext>
              <a:ext uri="{C183D7F6-B498-43B3-948B-1728B52AA6E4}">
                <adec:decorative xmlns="" xmlns:adec="http://schemas.microsoft.com/office/drawing/2017/decorative" val="1"/>
              </a:ext>
            </a:extLst>
          </p:cNvPr>
          <p:cNvSpPr/>
          <p:nvPr/>
        </p:nvSpPr>
        <p:spPr>
          <a:xfrm>
            <a:off x="5638675" y="1518115"/>
            <a:ext cx="5721170" cy="1866468"/>
          </a:xfrm>
          <a:prstGeom prst="rect">
            <a:avLst/>
          </a:prstGeom>
          <a:solidFill>
            <a:srgbClr val="F5F5F5"/>
          </a:solidFill>
          <a:ln>
            <a:noFill/>
          </a:ln>
          <a:effectLst>
            <a:outerShdw blurRad="1270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20747CAC-F3CB-4212-A786-9FB8FC4E1599}"/>
              </a:ext>
              <a:ext uri="{C183D7F6-B498-43B3-948B-1728B52AA6E4}">
                <adec:decorative xmlns="" xmlns:adec="http://schemas.microsoft.com/office/drawing/2017/decorative" val="1"/>
              </a:ext>
            </a:extLst>
          </p:cNvPr>
          <p:cNvSpPr/>
          <p:nvPr/>
        </p:nvSpPr>
        <p:spPr>
          <a:xfrm>
            <a:off x="5268629" y="2868230"/>
            <a:ext cx="6318174" cy="640080"/>
          </a:xfrm>
          <a:prstGeom prst="rect">
            <a:avLst/>
          </a:prstGeom>
          <a:gradFill flip="none" rotWithShape="1">
            <a:gsLst>
              <a:gs pos="0">
                <a:srgbClr val="F5F5F5">
                  <a:alpha val="0"/>
                </a:srgbClr>
              </a:gs>
              <a:gs pos="100000">
                <a:srgbClr val="F5F5F5"/>
              </a:gs>
              <a:gs pos="43000">
                <a:srgbClr val="F5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Insert Tab" descr="Screenshot of the PowerPoint Insert Tab with the 3D Models button menu open, and the From a File option selected. The &quot;All 3D Models&quot; option is selected from the Save As window.">
            <a:extLst>
              <a:ext uri="{FF2B5EF4-FFF2-40B4-BE49-F238E27FC236}">
                <a16:creationId xmlns:a16="http://schemas.microsoft.com/office/drawing/2014/main" id="{424B1EB4-F31C-4594-8AF7-78D76E32C283}"/>
              </a:ext>
              <a:ext uri="{C183D7F6-B498-43B3-948B-1728B52AA6E4}">
                <adec:decorative xmlns="" xmlns:adec="http://schemas.microsoft.com/office/drawing/2017/decorative" val="0"/>
              </a:ext>
            </a:extLst>
          </p:cNvPr>
          <p:cNvPicPr>
            <a:picLocks noChangeAspect="1"/>
          </p:cNvPicPr>
          <p:nvPr/>
        </p:nvPicPr>
        <p:blipFill rotWithShape="1">
          <a:blip r:embed="rId2"/>
          <a:srcRect l="-1" r="728" b="2417"/>
          <a:stretch/>
        </p:blipFill>
        <p:spPr>
          <a:xfrm>
            <a:off x="5640159" y="1511299"/>
            <a:ext cx="5724449" cy="1356523"/>
          </a:xfrm>
          <a:prstGeom prst="rect">
            <a:avLst/>
          </a:prstGeom>
        </p:spPr>
      </p:pic>
      <p:grpSp>
        <p:nvGrpSpPr>
          <p:cNvPr id="12" name="Group 11">
            <a:extLst>
              <a:ext uri="{FF2B5EF4-FFF2-40B4-BE49-F238E27FC236}">
                <a16:creationId xmlns:a16="http://schemas.microsoft.com/office/drawing/2014/main" id="{58CEC241-3C1D-4165-BA5D-4660474D5FA2}"/>
              </a:ext>
              <a:ext uri="{C183D7F6-B498-43B3-948B-1728B52AA6E4}">
                <adec:decorative xmlns="" xmlns:adec="http://schemas.microsoft.com/office/drawing/2017/decorative" val="1"/>
              </a:ext>
            </a:extLst>
          </p:cNvPr>
          <p:cNvGrpSpPr/>
          <p:nvPr/>
        </p:nvGrpSpPr>
        <p:grpSpPr>
          <a:xfrm>
            <a:off x="8893994" y="2152821"/>
            <a:ext cx="1498544" cy="1498542"/>
            <a:chOff x="9186130" y="2141836"/>
            <a:chExt cx="1498544" cy="1498542"/>
          </a:xfrm>
        </p:grpSpPr>
        <p:sp>
          <p:nvSpPr>
            <p:cNvPr id="13" name="Oval 12">
              <a:extLst>
                <a:ext uri="{FF2B5EF4-FFF2-40B4-BE49-F238E27FC236}">
                  <a16:creationId xmlns:a16="http://schemas.microsoft.com/office/drawing/2014/main" id="{7E5E67BD-7A9A-4F78-A092-09BD185251D1}"/>
                </a:ext>
                <a:ext uri="{C183D7F6-B498-43B3-948B-1728B52AA6E4}">
                  <adec:decorative xmlns="" xmlns:adec="http://schemas.microsoft.com/office/drawing/2017/decorative" val="1"/>
                </a:ext>
              </a:extLst>
            </p:cNvPr>
            <p:cNvSpPr>
              <a:spLocks/>
            </p:cNvSpPr>
            <p:nvPr/>
          </p:nvSpPr>
          <p:spPr>
            <a:xfrm>
              <a:off x="9186130" y="2141836"/>
              <a:ext cx="1498544" cy="1498542"/>
            </a:xfrm>
            <a:prstGeom prst="ellipse">
              <a:avLst/>
            </a:prstGeom>
            <a:noFill/>
            <a:ln w="101600">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0AB45D60-ED4A-46EC-AD0C-17D4880727F8}"/>
                </a:ext>
                <a:ext uri="{C183D7F6-B498-43B3-948B-1728B52AA6E4}">
                  <adec:decorative xmlns=""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248414" y="2204118"/>
              <a:ext cx="1373977" cy="1373977"/>
            </a:xfrm>
            <a:prstGeom prst="ellipse">
              <a:avLst/>
            </a:prstGeom>
            <a:noFill/>
            <a:ln w="25400">
              <a:solidFill>
                <a:schemeClr val="bg1"/>
              </a:solidFill>
            </a:ln>
            <a:effectLst/>
          </p:spPr>
        </p:pic>
      </p:grpSp>
      <p:sp>
        <p:nvSpPr>
          <p:cNvPr id="15" name="Rectangle 14">
            <a:extLst>
              <a:ext uri="{FF2B5EF4-FFF2-40B4-BE49-F238E27FC236}">
                <a16:creationId xmlns:a16="http://schemas.microsoft.com/office/drawing/2014/main" id="{DA5D818A-6772-4140-9BA1-3E5C4AC85004}"/>
              </a:ext>
              <a:ext uri="{C183D7F6-B498-43B3-948B-1728B52AA6E4}">
                <adec:decorative xmlns="" xmlns:adec="http://schemas.microsoft.com/office/drawing/2017/decorative" val="1"/>
              </a:ext>
            </a:extLst>
          </p:cNvPr>
          <p:cNvSpPr/>
          <p:nvPr/>
        </p:nvSpPr>
        <p:spPr>
          <a:xfrm rot="16200000">
            <a:off x="10017084" y="1839905"/>
            <a:ext cx="1866468" cy="894830"/>
          </a:xfrm>
          <a:prstGeom prst="rect">
            <a:avLst/>
          </a:prstGeom>
          <a:gradFill flip="none" rotWithShape="1">
            <a:gsLst>
              <a:gs pos="0">
                <a:srgbClr val="F5F5F5">
                  <a:alpha val="0"/>
                </a:srgbClr>
              </a:gs>
              <a:gs pos="100000">
                <a:srgbClr val="F5F5F5"/>
              </a:gs>
              <a:gs pos="58000">
                <a:srgbClr val="F5F5F5">
                  <a:alpha val="8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pic>
        <p:nvPicPr>
          <p:cNvPr id="16" name="Picture 15">
            <a:extLst>
              <a:ext uri="{FF2B5EF4-FFF2-40B4-BE49-F238E27FC236}">
                <a16:creationId xmlns:a16="http://schemas.microsoft.com/office/drawing/2014/main" id="{9B393259-4463-453C-AAC3-C1FCC92B39CE}"/>
              </a:ext>
              <a:ext uri="{C183D7F6-B498-43B3-948B-1728B52AA6E4}">
                <adec:decorative xmlns=""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4002" y="2925137"/>
            <a:ext cx="2628571" cy="1504762"/>
          </a:xfrm>
          <a:prstGeom prst="rect">
            <a:avLst/>
          </a:prstGeom>
        </p:spPr>
      </p:pic>
    </p:spTree>
    <p:extLst>
      <p:ext uri="{BB962C8B-B14F-4D97-AF65-F5344CB8AC3E}">
        <p14:creationId xmlns:p14="http://schemas.microsoft.com/office/powerpoint/2010/main" val="3665633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ED516-A0B4-4D09-B6A3-A788188B6704}"/>
              </a:ext>
            </a:extLst>
          </p:cNvPr>
          <p:cNvSpPr>
            <a:spLocks noGrp="1"/>
          </p:cNvSpPr>
          <p:nvPr>
            <p:ph type="title"/>
          </p:nvPr>
        </p:nvSpPr>
        <p:spPr/>
        <p:txBody>
          <a:bodyPr/>
          <a:lstStyle/>
          <a:p>
            <a:r>
              <a:rPr lang="en-US" dirty="0"/>
              <a:t>Two Ways to Position and Rotate Your 3D Model</a:t>
            </a:r>
          </a:p>
        </p:txBody>
      </p:sp>
      <p:sp>
        <p:nvSpPr>
          <p:cNvPr id="11" name="Content Placeholder 17" descr="Try them yourself with the parrot on the right:">
            <a:extLst>
              <a:ext uri="{FF2B5EF4-FFF2-40B4-BE49-F238E27FC236}">
                <a16:creationId xmlns:a16="http://schemas.microsoft.com/office/drawing/2014/main" id="{AF2B300A-3A97-40E0-AA9A-37A944B1DAF8}"/>
              </a:ext>
            </a:extLst>
          </p:cNvPr>
          <p:cNvSpPr txBox="1">
            <a:spLocks/>
          </p:cNvSpPr>
          <p:nvPr/>
        </p:nvSpPr>
        <p:spPr>
          <a:xfrm>
            <a:off x="630366" y="1431342"/>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Try them yourself with the parrot on the right:</a:t>
            </a:r>
          </a:p>
        </p:txBody>
      </p:sp>
      <p:sp>
        <p:nvSpPr>
          <p:cNvPr id="12" name="Number 1" descr="Method 1">
            <a:extLst>
              <a:ext uri="{FF2B5EF4-FFF2-40B4-BE49-F238E27FC236}">
                <a16:creationId xmlns:a16="http://schemas.microsoft.com/office/drawing/2014/main" id="{56816014-A74F-4DCC-B3EB-C797CAF4E802}"/>
              </a:ext>
            </a:extLst>
          </p:cNvPr>
          <p:cNvSpPr/>
          <p:nvPr/>
        </p:nvSpPr>
        <p:spPr bwMode="blackWhite">
          <a:xfrm>
            <a:off x="630366" y="1917997"/>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sp>
        <p:nvSpPr>
          <p:cNvPr id="13" name="Step 1 Text" descr="Click on your 3D Model: Click and hold on the 3D control to rotate or tilt your 3D model up, down, left, and right.">
            <a:extLst>
              <a:ext uri="{FF2B5EF4-FFF2-40B4-BE49-F238E27FC236}">
                <a16:creationId xmlns:a16="http://schemas.microsoft.com/office/drawing/2014/main" id="{5294FC26-E2BF-454F-B123-404EA194A3E3}"/>
              </a:ext>
            </a:extLst>
          </p:cNvPr>
          <p:cNvSpPr txBox="1">
            <a:spLocks/>
          </p:cNvSpPr>
          <p:nvPr/>
        </p:nvSpPr>
        <p:spPr>
          <a:xfrm>
            <a:off x="1066038" y="1958189"/>
            <a:ext cx="2613067" cy="118685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Click on your 3D Model: </a:t>
            </a:r>
            <a:r>
              <a:rPr lang="en-US" dirty="0">
                <a:solidFill>
                  <a:srgbClr val="D24726"/>
                </a:solidFill>
                <a:latin typeface="Segoe UI Semibold" panose="020B0702040204020203" pitchFamily="34" charset="0"/>
                <a:cs typeface="Segoe UI Semibold" panose="020B0702040204020203" pitchFamily="34" charset="0"/>
              </a:rPr>
              <a:t>Click and hold</a:t>
            </a:r>
            <a:r>
              <a:rPr lang="en-US" dirty="0">
                <a:solidFill>
                  <a:prstClr val="black">
                    <a:lumMod val="75000"/>
                    <a:lumOff val="25000"/>
                  </a:prstClr>
                </a:solidFill>
                <a:latin typeface="Segoe UI" panose="020B0502040204020203" pitchFamily="34" charset="0"/>
                <a:cs typeface="Segoe UI" panose="020B0502040204020203" pitchFamily="34" charset="0"/>
              </a:rPr>
              <a:t> on the 3D control to rotate or tilt your 3D model up, down, left, and right.</a:t>
            </a:r>
          </a:p>
        </p:txBody>
      </p:sp>
      <p:grpSp>
        <p:nvGrpSpPr>
          <p:cNvPr id="36" name="3D Control Image Group" descr="Close-up of the 3D Control">
            <a:extLst>
              <a:ext uri="{FF2B5EF4-FFF2-40B4-BE49-F238E27FC236}">
                <a16:creationId xmlns:a16="http://schemas.microsoft.com/office/drawing/2014/main" id="{25679F3D-7EC6-46A6-BC22-525E813580BB}"/>
              </a:ext>
            </a:extLst>
          </p:cNvPr>
          <p:cNvGrpSpPr/>
          <p:nvPr/>
        </p:nvGrpSpPr>
        <p:grpSpPr>
          <a:xfrm>
            <a:off x="3704939" y="1697308"/>
            <a:ext cx="2454520" cy="1689408"/>
            <a:chOff x="3704939" y="1697308"/>
            <a:chExt cx="2454520" cy="1689408"/>
          </a:xfrm>
        </p:grpSpPr>
        <p:grpSp>
          <p:nvGrpSpPr>
            <p:cNvPr id="17" name="Group 16">
              <a:extLst>
                <a:ext uri="{FF2B5EF4-FFF2-40B4-BE49-F238E27FC236}">
                  <a16:creationId xmlns:a16="http://schemas.microsoft.com/office/drawing/2014/main" id="{8F80BCD5-FD01-46B5-B455-200FE0512D5D}"/>
                </a:ext>
              </a:extLst>
            </p:cNvPr>
            <p:cNvGrpSpPr/>
            <p:nvPr/>
          </p:nvGrpSpPr>
          <p:grpSpPr>
            <a:xfrm>
              <a:off x="3704939" y="1697308"/>
              <a:ext cx="2454520" cy="1689408"/>
              <a:chOff x="3712735" y="1697308"/>
              <a:chExt cx="2454520" cy="1689408"/>
            </a:xfrm>
          </p:grpSpPr>
          <p:pic>
            <p:nvPicPr>
              <p:cNvPr id="18" name="Picture 17">
                <a:extLst>
                  <a:ext uri="{FF2B5EF4-FFF2-40B4-BE49-F238E27FC236}">
                    <a16:creationId xmlns:a16="http://schemas.microsoft.com/office/drawing/2014/main" id="{83BEC2FA-40A3-4712-AFFA-9D14591AC144}"/>
                  </a:ext>
                  <a:ext uri="{C183D7F6-B498-43B3-948B-1728B52AA6E4}">
                    <adec:decorative xmlns="" xmlns:adec="http://schemas.microsoft.com/office/drawing/2017/decorative" val="1"/>
                  </a:ext>
                </a:extLst>
              </p:cNvPr>
              <p:cNvPicPr>
                <a:picLocks/>
              </p:cNvPicPr>
              <p:nvPr/>
            </p:nvPicPr>
            <p:blipFill rotWithShape="1">
              <a:blip r:embed="rId2">
                <a:extLst>
                  <a:ext uri="{28A0092B-C50C-407E-A947-70E740481C1C}">
                    <a14:useLocalDpi xmlns:a14="http://schemas.microsoft.com/office/drawing/2010/main" val="0"/>
                  </a:ext>
                </a:extLst>
              </a:blip>
              <a:srcRect r="-8188"/>
              <a:stretch/>
            </p:blipFill>
            <p:spPr>
              <a:xfrm>
                <a:off x="4619010" y="1838716"/>
                <a:ext cx="1548245" cy="1548000"/>
              </a:xfrm>
              <a:prstGeom prst="ellipse">
                <a:avLst/>
              </a:prstGeom>
              <a:solidFill>
                <a:srgbClr val="F5F5F5"/>
              </a:solidFill>
              <a:ln w="25400">
                <a:solidFill>
                  <a:schemeClr val="bg1"/>
                </a:solidFill>
              </a:ln>
              <a:effectLst>
                <a:outerShdw blurRad="190500" dist="38100" dir="13500000" algn="br" rotWithShape="0">
                  <a:prstClr val="black">
                    <a:alpha val="15000"/>
                  </a:prstClr>
                </a:outerShdw>
              </a:effectLst>
            </p:spPr>
          </p:pic>
          <p:grpSp>
            <p:nvGrpSpPr>
              <p:cNvPr id="19" name="Group 18">
                <a:extLst>
                  <a:ext uri="{FF2B5EF4-FFF2-40B4-BE49-F238E27FC236}">
                    <a16:creationId xmlns:a16="http://schemas.microsoft.com/office/drawing/2014/main" id="{C52F9595-6E5D-47EA-8164-ED5193FFED79}"/>
                  </a:ext>
                </a:extLst>
              </p:cNvPr>
              <p:cNvGrpSpPr/>
              <p:nvPr/>
            </p:nvGrpSpPr>
            <p:grpSpPr>
              <a:xfrm>
                <a:off x="3712735" y="1697308"/>
                <a:ext cx="1265464" cy="1318408"/>
                <a:chOff x="3712735" y="1697308"/>
                <a:chExt cx="1265464" cy="1318408"/>
              </a:xfrm>
            </p:grpSpPr>
            <p:sp>
              <p:nvSpPr>
                <p:cNvPr id="20" name="TextBox 19">
                  <a:extLst>
                    <a:ext uri="{FF2B5EF4-FFF2-40B4-BE49-F238E27FC236}">
                      <a16:creationId xmlns:a16="http://schemas.microsoft.com/office/drawing/2014/main" id="{6148F9CD-D431-4BD4-853D-9C8B9B7C0AD9}"/>
                    </a:ext>
                    <a:ext uri="{C183D7F6-B498-43B3-948B-1728B52AA6E4}">
                      <adec:decorative xmlns="" xmlns:adec="http://schemas.microsoft.com/office/drawing/2017/decorative" val="1"/>
                    </a:ext>
                  </a:extLst>
                </p:cNvPr>
                <p:cNvSpPr txBox="1"/>
                <p:nvPr/>
              </p:nvSpPr>
              <p:spPr>
                <a:xfrm>
                  <a:off x="3712735" y="2754106"/>
                  <a:ext cx="883575" cy="261610"/>
                </a:xfrm>
                <a:prstGeom prst="rect">
                  <a:avLst/>
                </a:prstGeom>
                <a:noFill/>
              </p:spPr>
              <p:txBody>
                <a:bodyPr wrap="none" rtlCol="0">
                  <a:spAutoFit/>
                </a:bodyPr>
                <a:lstStyle/>
                <a:p>
                  <a:r>
                    <a:rPr lang="en-US" sz="1100" dirty="0">
                      <a:solidFill>
                        <a:prstClr val="black">
                          <a:lumMod val="75000"/>
                          <a:lumOff val="25000"/>
                        </a:prstClr>
                      </a:solidFill>
                      <a:latin typeface="Segoe UI Semibold" panose="020B0702040204020203" pitchFamily="34" charset="0"/>
                      <a:cs typeface="Segoe UI Semibold" panose="020B0702040204020203" pitchFamily="34" charset="0"/>
                    </a:rPr>
                    <a:t>3D Control</a:t>
                  </a:r>
                </a:p>
              </p:txBody>
            </p:sp>
            <p:grpSp>
              <p:nvGrpSpPr>
                <p:cNvPr id="21" name="Group 20">
                  <a:extLst>
                    <a:ext uri="{FF2B5EF4-FFF2-40B4-BE49-F238E27FC236}">
                      <a16:creationId xmlns:a16="http://schemas.microsoft.com/office/drawing/2014/main" id="{F14880AB-65DA-416A-B5B2-51D9F346B20F}"/>
                    </a:ext>
                  </a:extLst>
                </p:cNvPr>
                <p:cNvGrpSpPr/>
                <p:nvPr/>
              </p:nvGrpSpPr>
              <p:grpSpPr>
                <a:xfrm>
                  <a:off x="3988016" y="1697308"/>
                  <a:ext cx="990183" cy="990182"/>
                  <a:chOff x="3913220" y="1693155"/>
                  <a:chExt cx="871067" cy="871066"/>
                </a:xfrm>
              </p:grpSpPr>
              <p:grpSp>
                <p:nvGrpSpPr>
                  <p:cNvPr id="22" name="Group 21">
                    <a:extLst>
                      <a:ext uri="{FF2B5EF4-FFF2-40B4-BE49-F238E27FC236}">
                        <a16:creationId xmlns:a16="http://schemas.microsoft.com/office/drawing/2014/main" id="{E84E379F-3B8E-4B61-9F07-8607534910CB}"/>
                      </a:ext>
                    </a:extLst>
                  </p:cNvPr>
                  <p:cNvGrpSpPr/>
                  <p:nvPr/>
                </p:nvGrpSpPr>
                <p:grpSpPr>
                  <a:xfrm>
                    <a:off x="3913220" y="1693155"/>
                    <a:ext cx="871067" cy="871066"/>
                    <a:chOff x="4167658" y="3457039"/>
                    <a:chExt cx="1498544" cy="1498542"/>
                  </a:xfrm>
                </p:grpSpPr>
                <p:sp>
                  <p:nvSpPr>
                    <p:cNvPr id="28" name="Oval 27">
                      <a:extLst>
                        <a:ext uri="{FF2B5EF4-FFF2-40B4-BE49-F238E27FC236}">
                          <a16:creationId xmlns:a16="http://schemas.microsoft.com/office/drawing/2014/main" id="{B4D8FF61-B8D7-4F52-8165-C133E2DF0E1F}"/>
                        </a:ext>
                        <a:ext uri="{C183D7F6-B498-43B3-948B-1728B52AA6E4}">
                          <adec:decorative xmlns="" xmlns:adec="http://schemas.microsoft.com/office/drawing/2017/decorative" val="1"/>
                        </a:ext>
                      </a:extLst>
                    </p:cNvPr>
                    <p:cNvSpPr>
                      <a:spLocks/>
                    </p:cNvSpPr>
                    <p:nvPr/>
                  </p:nvSpPr>
                  <p:spPr>
                    <a:xfrm>
                      <a:off x="4167658" y="3457039"/>
                      <a:ext cx="1498544" cy="1498542"/>
                    </a:xfrm>
                    <a:prstGeom prst="ellipse">
                      <a:avLst/>
                    </a:prstGeom>
                    <a:noFill/>
                    <a:ln w="101600">
                      <a:solidFill>
                        <a:schemeClr val="tx1">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7E154C01-63E9-445A-ACB8-73C090B982B6}"/>
                        </a:ext>
                        <a:ext uri="{C183D7F6-B498-43B3-948B-1728B52AA6E4}">
                          <adec:decorative xmlns="" xmlns:adec="http://schemas.microsoft.com/office/drawing/2017/decorative" val="1"/>
                        </a:ext>
                      </a:extLst>
                    </p:cNvPr>
                    <p:cNvSpPr>
                      <a:spLocks/>
                    </p:cNvSpPr>
                    <p:nvPr/>
                  </p:nvSpPr>
                  <p:spPr>
                    <a:xfrm>
                      <a:off x="4229941" y="3519322"/>
                      <a:ext cx="1373977" cy="1373977"/>
                    </a:xfrm>
                    <a:prstGeom prst="ellipse">
                      <a:avLst/>
                    </a:prstGeom>
                    <a:solidFill>
                      <a:srgbClr val="F5F5F5"/>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3" name="Group 22">
                    <a:extLst>
                      <a:ext uri="{FF2B5EF4-FFF2-40B4-BE49-F238E27FC236}">
                        <a16:creationId xmlns:a16="http://schemas.microsoft.com/office/drawing/2014/main" id="{1B35E89F-DBBF-47E6-BE9A-5FCC6F58A71B}"/>
                      </a:ext>
                    </a:extLst>
                  </p:cNvPr>
                  <p:cNvGrpSpPr/>
                  <p:nvPr/>
                </p:nvGrpSpPr>
                <p:grpSpPr>
                  <a:xfrm>
                    <a:off x="4019309" y="1818782"/>
                    <a:ext cx="619814" cy="619812"/>
                    <a:chOff x="5395606" y="2945201"/>
                    <a:chExt cx="507758" cy="507758"/>
                  </a:xfrm>
                </p:grpSpPr>
                <p:grpSp>
                  <p:nvGrpSpPr>
                    <p:cNvPr id="24" name="Group 23">
                      <a:extLst>
                        <a:ext uri="{FF2B5EF4-FFF2-40B4-BE49-F238E27FC236}">
                          <a16:creationId xmlns:a16="http://schemas.microsoft.com/office/drawing/2014/main" id="{BDCC4146-8BD7-4D40-8AAF-AB0442D8FDB1}"/>
                        </a:ext>
                      </a:extLst>
                    </p:cNvPr>
                    <p:cNvGrpSpPr/>
                    <p:nvPr/>
                  </p:nvGrpSpPr>
                  <p:grpSpPr>
                    <a:xfrm>
                      <a:off x="5395606" y="2945201"/>
                      <a:ext cx="507758" cy="507758"/>
                      <a:chOff x="5395606" y="2945201"/>
                      <a:chExt cx="507758" cy="507758"/>
                    </a:xfrm>
                  </p:grpSpPr>
                  <p:sp>
                    <p:nvSpPr>
                      <p:cNvPr id="26" name="Arc 25">
                        <a:extLst>
                          <a:ext uri="{FF2B5EF4-FFF2-40B4-BE49-F238E27FC236}">
                            <a16:creationId xmlns:a16="http://schemas.microsoft.com/office/drawing/2014/main" id="{D59381D8-E994-4774-9CF7-CB42807E4307}"/>
                          </a:ext>
                        </a:extLst>
                      </p:cNvPr>
                      <p:cNvSpPr/>
                      <p:nvPr/>
                    </p:nvSpPr>
                    <p:spPr>
                      <a:xfrm rot="16200000">
                        <a:off x="5555024" y="2942077"/>
                        <a:ext cx="188922" cy="507758"/>
                      </a:xfrm>
                      <a:prstGeom prst="arc">
                        <a:avLst>
                          <a:gd name="adj1" fmla="val 4576378"/>
                          <a:gd name="adj2" fmla="val 11059966"/>
                        </a:avLst>
                      </a:prstGeom>
                      <a:noFill/>
                      <a:ln w="25400" cap="rnd">
                        <a:solidFill>
                          <a:schemeClr val="bg1">
                            <a:lumMod val="75000"/>
                          </a:schemeClr>
                        </a:solidFill>
                        <a:prstDash val="solid"/>
                        <a:round/>
                        <a:headEnd w="sm" len="med"/>
                        <a:tailEnd type="triangle" w="lg"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27" name="Arc 26">
                        <a:extLst>
                          <a:ext uri="{FF2B5EF4-FFF2-40B4-BE49-F238E27FC236}">
                            <a16:creationId xmlns:a16="http://schemas.microsoft.com/office/drawing/2014/main" id="{DD1E383E-1872-46A3-B64F-66B724D4FFCF}"/>
                          </a:ext>
                        </a:extLst>
                      </p:cNvPr>
                      <p:cNvSpPr/>
                      <p:nvPr/>
                    </p:nvSpPr>
                    <p:spPr>
                      <a:xfrm rot="10800000">
                        <a:off x="5572149" y="2945201"/>
                        <a:ext cx="174922" cy="507758"/>
                      </a:xfrm>
                      <a:prstGeom prst="arc">
                        <a:avLst>
                          <a:gd name="adj1" fmla="val 15117050"/>
                          <a:gd name="adj2" fmla="val 11084764"/>
                        </a:avLst>
                      </a:prstGeom>
                      <a:noFill/>
                      <a:ln w="25400" cap="rnd">
                        <a:solidFill>
                          <a:schemeClr val="bg1">
                            <a:lumMod val="75000"/>
                          </a:schemeClr>
                        </a:solidFill>
                        <a:prstDash val="solid"/>
                        <a:round/>
                        <a:headEnd w="sm" len="med"/>
                        <a:tailEnd type="triangle" w="lg"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sp>
                  <p:nvSpPr>
                    <p:cNvPr id="25" name="Arc 24">
                      <a:extLst>
                        <a:ext uri="{FF2B5EF4-FFF2-40B4-BE49-F238E27FC236}">
                          <a16:creationId xmlns:a16="http://schemas.microsoft.com/office/drawing/2014/main" id="{61B6451C-C849-48BC-956E-787738452619}"/>
                        </a:ext>
                        <a:ext uri="{C183D7F6-B498-43B3-948B-1728B52AA6E4}">
                          <adec:decorative xmlns="" xmlns:adec="http://schemas.microsoft.com/office/drawing/2017/decorative" val="1"/>
                        </a:ext>
                      </a:extLst>
                    </p:cNvPr>
                    <p:cNvSpPr/>
                    <p:nvPr/>
                  </p:nvSpPr>
                  <p:spPr>
                    <a:xfrm rot="16200000">
                      <a:off x="5555024" y="2942077"/>
                      <a:ext cx="188922" cy="507758"/>
                    </a:xfrm>
                    <a:prstGeom prst="arc">
                      <a:avLst>
                        <a:gd name="adj1" fmla="val 14242202"/>
                        <a:gd name="adj2" fmla="val 102366"/>
                      </a:avLst>
                    </a:prstGeom>
                    <a:noFill/>
                    <a:ln w="25400" cap="rnd">
                      <a:solidFill>
                        <a:schemeClr val="bg1">
                          <a:lumMod val="75000"/>
                        </a:schemeClr>
                      </a:solidFill>
                      <a:prstDash val="solid"/>
                      <a:round/>
                      <a:headEnd w="sm" len="med"/>
                      <a:tailEnd type="none" w="lg" len="me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grpSp>
          </p:grpSp>
        </p:grpSp>
        <p:grpSp>
          <p:nvGrpSpPr>
            <p:cNvPr id="4" name="Group 3">
              <a:extLst>
                <a:ext uri="{FF2B5EF4-FFF2-40B4-BE49-F238E27FC236}">
                  <a16:creationId xmlns:a16="http://schemas.microsoft.com/office/drawing/2014/main" id="{35BCDFCC-1BC5-4193-A4C8-4E0EBED8285C}"/>
                </a:ext>
                <a:ext uri="{C183D7F6-B498-43B3-948B-1728B52AA6E4}">
                  <adec:decorative xmlns="" xmlns:adec="http://schemas.microsoft.com/office/drawing/2017/decorative" val="1"/>
                </a:ext>
              </a:extLst>
            </p:cNvPr>
            <p:cNvGrpSpPr/>
            <p:nvPr/>
          </p:nvGrpSpPr>
          <p:grpSpPr>
            <a:xfrm>
              <a:off x="5173490" y="2375249"/>
              <a:ext cx="419066" cy="419064"/>
              <a:chOff x="4602515" y="3455520"/>
              <a:chExt cx="419066" cy="419064"/>
            </a:xfrm>
          </p:grpSpPr>
          <p:sp>
            <p:nvSpPr>
              <p:cNvPr id="5" name="Oval 4">
                <a:extLst>
                  <a:ext uri="{FF2B5EF4-FFF2-40B4-BE49-F238E27FC236}">
                    <a16:creationId xmlns:a16="http://schemas.microsoft.com/office/drawing/2014/main" id="{BC49980F-0EF9-4E74-9963-9E42208581EF}"/>
                  </a:ext>
                  <a:ext uri="{C183D7F6-B498-43B3-948B-1728B52AA6E4}">
                    <adec:decorative xmlns="" xmlns:adec="http://schemas.microsoft.com/office/drawing/2017/decorative" val="1"/>
                  </a:ext>
                </a:extLst>
              </p:cNvPr>
              <p:cNvSpPr/>
              <p:nvPr/>
            </p:nvSpPr>
            <p:spPr>
              <a:xfrm>
                <a:off x="4602515" y="3455520"/>
                <a:ext cx="419066" cy="419064"/>
              </a:xfrm>
              <a:prstGeom prst="ellipse">
                <a:avLst/>
              </a:prstGeom>
              <a:solidFill>
                <a:srgbClr val="F5F5F5">
                  <a:alpha val="75000"/>
                </a:srgbClr>
              </a:solidFill>
              <a:ln w="15875" cap="rnd">
                <a:solidFill>
                  <a:srgbClr val="828E7D"/>
                </a:solidFill>
                <a:prstDash val="solid"/>
                <a:round/>
                <a:headEnd w="sm" len="med"/>
                <a:tailEnd w="med" len="sm"/>
              </a:ln>
            </p:spPr>
            <p:txBody>
              <a:bodyPr vert="horz" wrap="square" lIns="91440" tIns="45720" rIns="91440" bIns="45720" numCol="1" anchor="t" anchorCtr="0" compatLnSpc="1">
                <a:prstTxWarp prst="textNoShape">
                  <a:avLst/>
                </a:prstTxWarp>
              </a:bodyPr>
              <a:lstStyle/>
              <a:p>
                <a:endParaRPr lang="en-AU"/>
              </a:p>
            </p:txBody>
          </p:sp>
          <p:grpSp>
            <p:nvGrpSpPr>
              <p:cNvPr id="6" name="Group 5">
                <a:extLst>
                  <a:ext uri="{FF2B5EF4-FFF2-40B4-BE49-F238E27FC236}">
                    <a16:creationId xmlns:a16="http://schemas.microsoft.com/office/drawing/2014/main" id="{D387E48A-D075-4259-8312-1CEA680849F7}"/>
                  </a:ext>
                </a:extLst>
              </p:cNvPr>
              <p:cNvGrpSpPr/>
              <p:nvPr/>
            </p:nvGrpSpPr>
            <p:grpSpPr>
              <a:xfrm>
                <a:off x="4644218" y="3502269"/>
                <a:ext cx="330574" cy="330572"/>
                <a:chOff x="5395606" y="2945201"/>
                <a:chExt cx="507758" cy="507758"/>
              </a:xfrm>
            </p:grpSpPr>
            <p:grpSp>
              <p:nvGrpSpPr>
                <p:cNvPr id="7" name="Group 6">
                  <a:extLst>
                    <a:ext uri="{FF2B5EF4-FFF2-40B4-BE49-F238E27FC236}">
                      <a16:creationId xmlns:a16="http://schemas.microsoft.com/office/drawing/2014/main" id="{881DDF7C-2E66-4389-BF5B-00985205CE47}"/>
                    </a:ext>
                  </a:extLst>
                </p:cNvPr>
                <p:cNvGrpSpPr/>
                <p:nvPr/>
              </p:nvGrpSpPr>
              <p:grpSpPr>
                <a:xfrm>
                  <a:off x="5395606" y="2945201"/>
                  <a:ext cx="507758" cy="507758"/>
                  <a:chOff x="5395606" y="2945201"/>
                  <a:chExt cx="507758" cy="507758"/>
                </a:xfrm>
              </p:grpSpPr>
              <p:sp>
                <p:nvSpPr>
                  <p:cNvPr id="9" name="Arc 8">
                    <a:extLst>
                      <a:ext uri="{FF2B5EF4-FFF2-40B4-BE49-F238E27FC236}">
                        <a16:creationId xmlns:a16="http://schemas.microsoft.com/office/drawing/2014/main" id="{E5916305-18E9-46F7-943B-91FED303DB46}"/>
                      </a:ext>
                      <a:ext uri="{C183D7F6-B498-43B3-948B-1728B52AA6E4}">
                        <adec:decorative xmlns="" xmlns:adec="http://schemas.microsoft.com/office/drawing/2017/decorative" val="1"/>
                      </a:ext>
                    </a:extLst>
                  </p:cNvPr>
                  <p:cNvSpPr/>
                  <p:nvPr/>
                </p:nvSpPr>
                <p:spPr>
                  <a:xfrm rot="16200000">
                    <a:off x="5555024" y="2942077"/>
                    <a:ext cx="188922" cy="507758"/>
                  </a:xfrm>
                  <a:prstGeom prst="arc">
                    <a:avLst>
                      <a:gd name="adj1" fmla="val 4576378"/>
                      <a:gd name="adj2" fmla="val 11059966"/>
                    </a:avLst>
                  </a:prstGeom>
                  <a:noFill/>
                  <a:ln w="15875" cap="rnd">
                    <a:solidFill>
                      <a:srgbClr val="828E7D"/>
                    </a:solidFill>
                    <a:prstDash val="solid"/>
                    <a:round/>
                    <a:headEnd w="sm" len="med"/>
                    <a:tailEnd type="triangle" w="med" len="sm"/>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10" name="Arc 9">
                    <a:extLst>
                      <a:ext uri="{FF2B5EF4-FFF2-40B4-BE49-F238E27FC236}">
                        <a16:creationId xmlns:a16="http://schemas.microsoft.com/office/drawing/2014/main" id="{0C4CD625-BAFF-46A5-B121-C01C7CD8852E}"/>
                      </a:ext>
                      <a:ext uri="{C183D7F6-B498-43B3-948B-1728B52AA6E4}">
                        <adec:decorative xmlns="" xmlns:adec="http://schemas.microsoft.com/office/drawing/2017/decorative" val="1"/>
                      </a:ext>
                    </a:extLst>
                  </p:cNvPr>
                  <p:cNvSpPr/>
                  <p:nvPr/>
                </p:nvSpPr>
                <p:spPr>
                  <a:xfrm rot="10800000">
                    <a:off x="5572149" y="2945201"/>
                    <a:ext cx="174922" cy="507758"/>
                  </a:xfrm>
                  <a:prstGeom prst="arc">
                    <a:avLst>
                      <a:gd name="adj1" fmla="val 15117050"/>
                      <a:gd name="adj2" fmla="val 11084764"/>
                    </a:avLst>
                  </a:prstGeom>
                  <a:noFill/>
                  <a:ln w="15875" cap="rnd">
                    <a:solidFill>
                      <a:srgbClr val="828E7D"/>
                    </a:solidFill>
                    <a:prstDash val="solid"/>
                    <a:round/>
                    <a:headEnd w="sm" len="med"/>
                    <a:tailEnd type="triangle" w="med" len="sm"/>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sp>
              <p:nvSpPr>
                <p:cNvPr id="8" name="Arc 7">
                  <a:extLst>
                    <a:ext uri="{FF2B5EF4-FFF2-40B4-BE49-F238E27FC236}">
                      <a16:creationId xmlns:a16="http://schemas.microsoft.com/office/drawing/2014/main" id="{631CB06C-E0F2-4FA3-832F-5AF317894D4A}"/>
                    </a:ext>
                    <a:ext uri="{C183D7F6-B498-43B3-948B-1728B52AA6E4}">
                      <adec:decorative xmlns="" xmlns:adec="http://schemas.microsoft.com/office/drawing/2017/decorative" val="1"/>
                    </a:ext>
                  </a:extLst>
                </p:cNvPr>
                <p:cNvSpPr/>
                <p:nvPr/>
              </p:nvSpPr>
              <p:spPr>
                <a:xfrm rot="16200000">
                  <a:off x="5555024" y="2942077"/>
                  <a:ext cx="188922" cy="507758"/>
                </a:xfrm>
                <a:prstGeom prst="arc">
                  <a:avLst>
                    <a:gd name="adj1" fmla="val 14242202"/>
                    <a:gd name="adj2" fmla="val 102366"/>
                  </a:avLst>
                </a:prstGeom>
                <a:noFill/>
                <a:ln w="15875" cap="rnd">
                  <a:solidFill>
                    <a:srgbClr val="828E7D"/>
                  </a:solidFill>
                  <a:prstDash val="solid"/>
                  <a:round/>
                  <a:headEnd w="sm" len="med"/>
                  <a:tailEnd type="none" w="med" len="sm"/>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grpSp>
      </p:grpSp>
      <p:sp>
        <p:nvSpPr>
          <p:cNvPr id="14" name="Step 2 Number" descr="Method 2:">
            <a:extLst>
              <a:ext uri="{FF2B5EF4-FFF2-40B4-BE49-F238E27FC236}">
                <a16:creationId xmlns:a16="http://schemas.microsoft.com/office/drawing/2014/main" id="{9A5A9B9F-B0C0-4A76-B9C7-3C6ED0008BC9}"/>
              </a:ext>
            </a:extLst>
          </p:cNvPr>
          <p:cNvSpPr/>
          <p:nvPr/>
        </p:nvSpPr>
        <p:spPr bwMode="blackWhite">
          <a:xfrm>
            <a:off x="630366" y="3205699"/>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5" name="Step 2 Text" descr="Alternatively, with your model selected, on the Ribbon, in the 3D Model Tool Format tab, you can click on 3D Model Views gallery to apply one of the various position views.">
            <a:extLst>
              <a:ext uri="{FF2B5EF4-FFF2-40B4-BE49-F238E27FC236}">
                <a16:creationId xmlns:a16="http://schemas.microsoft.com/office/drawing/2014/main" id="{D223119D-72DB-4091-AE4B-0A82DC881E79}"/>
              </a:ext>
            </a:extLst>
          </p:cNvPr>
          <p:cNvSpPr txBox="1">
            <a:spLocks/>
          </p:cNvSpPr>
          <p:nvPr/>
        </p:nvSpPr>
        <p:spPr>
          <a:xfrm>
            <a:off x="1066038" y="3245892"/>
            <a:ext cx="3552966" cy="105836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Alternatively, with your model selected, on the Ribbon, in the 3D Model Tool Format tab, you can </a:t>
            </a:r>
            <a:r>
              <a:rPr lang="en-US" dirty="0">
                <a:solidFill>
                  <a:srgbClr val="D24726"/>
                </a:solidFill>
                <a:latin typeface="Segoe UI Semibold" panose="020B0702040204020203" pitchFamily="34" charset="0"/>
                <a:cs typeface="Segoe UI Semibold" panose="020B0702040204020203" pitchFamily="34" charset="0"/>
              </a:rPr>
              <a:t>click</a:t>
            </a:r>
            <a:r>
              <a:rPr lang="en-US" dirty="0">
                <a:solidFill>
                  <a:prstClr val="black">
                    <a:lumMod val="75000"/>
                    <a:lumOff val="25000"/>
                  </a:prstClr>
                </a:solidFill>
                <a:latin typeface="Segoe UI" panose="020B0502040204020203" pitchFamily="34" charset="0"/>
                <a:cs typeface="Segoe UI" panose="020B0502040204020203" pitchFamily="34" charset="0"/>
              </a:rPr>
              <a:t> on 3D Model Views gallery to apply one of the various </a:t>
            </a:r>
            <a:r>
              <a:rPr lang="en-US" dirty="0">
                <a:solidFill>
                  <a:srgbClr val="D24726"/>
                </a:solidFill>
                <a:latin typeface="Segoe UI Semibold" panose="020B0702040204020203" pitchFamily="34" charset="0"/>
                <a:cs typeface="Segoe UI Semibold" panose="020B0702040204020203" pitchFamily="34" charset="0"/>
              </a:rPr>
              <a:t>position views.</a:t>
            </a: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FAEDDAA5-B6E5-49F3-A495-94B7927A69C0}"/>
              </a:ext>
              <a:ext uri="{C183D7F6-B498-43B3-948B-1728B52AA6E4}">
                <adec:decorative xmlns="" xmlns:adec="http://schemas.microsoft.com/office/drawing/2017/decorative" val="1"/>
              </a:ext>
            </a:extLst>
          </p:cNvPr>
          <p:cNvSpPr/>
          <p:nvPr/>
        </p:nvSpPr>
        <p:spPr>
          <a:xfrm rot="16200000">
            <a:off x="4035175" y="4807119"/>
            <a:ext cx="833933" cy="1943095"/>
          </a:xfrm>
          <a:prstGeom prst="rect">
            <a:avLst/>
          </a:prstGeom>
          <a:gradFill flip="none" rotWithShape="1">
            <a:gsLst>
              <a:gs pos="0">
                <a:srgbClr val="F5F5F5">
                  <a:alpha val="0"/>
                </a:srgbClr>
              </a:gs>
              <a:gs pos="100000">
                <a:srgbClr val="F5F5F5"/>
              </a:gs>
              <a:gs pos="43000">
                <a:srgbClr val="F5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grpSp>
        <p:nvGrpSpPr>
          <p:cNvPr id="30" name="3D Model Views" descr="Close-up of the 3D Model Views gallery">
            <a:extLst>
              <a:ext uri="{FF2B5EF4-FFF2-40B4-BE49-F238E27FC236}">
                <a16:creationId xmlns:a16="http://schemas.microsoft.com/office/drawing/2014/main" id="{F013A3BF-9F51-4C73-A589-194EBDDC6BB4}"/>
              </a:ext>
            </a:extLst>
          </p:cNvPr>
          <p:cNvGrpSpPr/>
          <p:nvPr/>
        </p:nvGrpSpPr>
        <p:grpSpPr>
          <a:xfrm>
            <a:off x="562844" y="4137295"/>
            <a:ext cx="5177683" cy="2123683"/>
            <a:chOff x="562844" y="4137295"/>
            <a:chExt cx="5177683" cy="2123683"/>
          </a:xfrm>
        </p:grpSpPr>
        <p:grpSp>
          <p:nvGrpSpPr>
            <p:cNvPr id="31" name="Group 30">
              <a:extLst>
                <a:ext uri="{FF2B5EF4-FFF2-40B4-BE49-F238E27FC236}">
                  <a16:creationId xmlns:a16="http://schemas.microsoft.com/office/drawing/2014/main" id="{00205CFA-DB9F-4A08-9B9D-611FE356710D}"/>
                </a:ext>
              </a:extLst>
            </p:cNvPr>
            <p:cNvGrpSpPr/>
            <p:nvPr/>
          </p:nvGrpSpPr>
          <p:grpSpPr>
            <a:xfrm>
              <a:off x="1066038" y="4405113"/>
              <a:ext cx="4318407" cy="1752005"/>
              <a:chOff x="945015" y="4445595"/>
              <a:chExt cx="3589052" cy="1456101"/>
            </a:xfrm>
          </p:grpSpPr>
          <p:sp>
            <p:nvSpPr>
              <p:cNvPr id="34" name="Rectangle 33">
                <a:extLst>
                  <a:ext uri="{FF2B5EF4-FFF2-40B4-BE49-F238E27FC236}">
                    <a16:creationId xmlns:a16="http://schemas.microsoft.com/office/drawing/2014/main" id="{4D5AFDD6-E84A-4D4E-B76A-F8BD2B2F223F}"/>
                  </a:ext>
                  <a:ext uri="{C183D7F6-B498-43B3-948B-1728B52AA6E4}">
                    <adec:decorative xmlns="" xmlns:adec="http://schemas.microsoft.com/office/drawing/2017/decorative" val="1"/>
                  </a:ext>
                </a:extLst>
              </p:cNvPr>
              <p:cNvSpPr/>
              <p:nvPr/>
            </p:nvSpPr>
            <p:spPr>
              <a:xfrm>
                <a:off x="945015" y="4445595"/>
                <a:ext cx="3572863" cy="1456101"/>
              </a:xfrm>
              <a:prstGeom prst="rect">
                <a:avLst/>
              </a:prstGeom>
              <a:solidFill>
                <a:srgbClr val="F5F5F5"/>
              </a:solidFill>
              <a:ln>
                <a:noFill/>
              </a:ln>
              <a:effectLst>
                <a:outerShdw blurRad="1270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5" name="Picture 34">
                <a:extLst>
                  <a:ext uri="{FF2B5EF4-FFF2-40B4-BE49-F238E27FC236}">
                    <a16:creationId xmlns:a16="http://schemas.microsoft.com/office/drawing/2014/main" id="{F1300DBA-1D19-4CCA-84E9-DFAED409BF27}"/>
                  </a:ext>
                  <a:ext uri="{C183D7F6-B498-43B3-948B-1728B52AA6E4}">
                    <adec:decorative xmlns="" xmlns:adec="http://schemas.microsoft.com/office/drawing/2017/decorative" val="1"/>
                  </a:ext>
                </a:extLst>
              </p:cNvPr>
              <p:cNvPicPr>
                <a:picLocks noChangeAspect="1"/>
              </p:cNvPicPr>
              <p:nvPr/>
            </p:nvPicPr>
            <p:blipFill rotWithShape="1">
              <a:blip r:embed="rId3"/>
              <a:srcRect l="1242" r="1047"/>
              <a:stretch/>
            </p:blipFill>
            <p:spPr>
              <a:xfrm>
                <a:off x="945015" y="4445597"/>
                <a:ext cx="3589052" cy="1403091"/>
              </a:xfrm>
              <a:prstGeom prst="rect">
                <a:avLst/>
              </a:prstGeom>
            </p:spPr>
          </p:pic>
        </p:grpSp>
        <p:pic>
          <p:nvPicPr>
            <p:cNvPr id="32" name="Picture 31">
              <a:extLst>
                <a:ext uri="{FF2B5EF4-FFF2-40B4-BE49-F238E27FC236}">
                  <a16:creationId xmlns:a16="http://schemas.microsoft.com/office/drawing/2014/main" id="{1A7BDF3D-9D58-4765-981D-02374A7D7523}"/>
                </a:ext>
                <a:ext uri="{C183D7F6-B498-43B3-948B-1728B52AA6E4}">
                  <adec:decorative xmlns="" xmlns:adec="http://schemas.microsoft.com/office/drawing/2017/decorative" val="1"/>
                </a:ext>
              </a:extLst>
            </p:cNvPr>
            <p:cNvPicPr>
              <a:picLocks noChangeAspect="1"/>
            </p:cNvPicPr>
            <p:nvPr/>
          </p:nvPicPr>
          <p:blipFill rotWithShape="1">
            <a:blip r:embed="rId3"/>
            <a:srcRect l="1243" t="28026" r="30256" b="1550"/>
            <a:stretch/>
          </p:blipFill>
          <p:spPr>
            <a:xfrm>
              <a:off x="562844" y="4857887"/>
              <a:ext cx="3572863" cy="1403091"/>
            </a:xfrm>
            <a:prstGeom prst="rect">
              <a:avLst/>
            </a:prstGeom>
            <a:solidFill>
              <a:srgbClr val="F5F5F5"/>
            </a:solidFill>
            <a:ln>
              <a:noFill/>
            </a:ln>
            <a:effectLst>
              <a:outerShdw blurRad="127000" dist="38100" dir="13500000" algn="br" rotWithShape="0">
                <a:prstClr val="black">
                  <a:alpha val="20000"/>
                </a:prstClr>
              </a:outerShdw>
            </a:effectLst>
          </p:spPr>
        </p:pic>
        <p:sp>
          <p:nvSpPr>
            <p:cNvPr id="33" name="Rectangle 32">
              <a:extLst>
                <a:ext uri="{FF2B5EF4-FFF2-40B4-BE49-F238E27FC236}">
                  <a16:creationId xmlns:a16="http://schemas.microsoft.com/office/drawing/2014/main" id="{D4874168-A094-4AD0-A0AD-34A8D15FE199}"/>
                </a:ext>
                <a:ext uri="{C183D7F6-B498-43B3-948B-1728B52AA6E4}">
                  <adec:decorative xmlns="" xmlns:adec="http://schemas.microsoft.com/office/drawing/2017/decorative" val="1"/>
                </a:ext>
              </a:extLst>
            </p:cNvPr>
            <p:cNvSpPr/>
            <p:nvPr/>
          </p:nvSpPr>
          <p:spPr>
            <a:xfrm rot="16200000">
              <a:off x="4046347" y="4399157"/>
              <a:ext cx="1956041" cy="1432318"/>
            </a:xfrm>
            <a:prstGeom prst="rect">
              <a:avLst/>
            </a:prstGeom>
            <a:gradFill flip="none" rotWithShape="1">
              <a:gsLst>
                <a:gs pos="0">
                  <a:srgbClr val="F5F5F5">
                    <a:alpha val="0"/>
                  </a:srgbClr>
                </a:gs>
                <a:gs pos="100000">
                  <a:srgbClr val="F5F5F5"/>
                </a:gs>
                <a:gs pos="55000">
                  <a:srgbClr val="F5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grpSp>
      <mc:AlternateContent xmlns:mc="http://schemas.openxmlformats.org/markup-compatibility/2006">
        <mc:Choice xmlns="" xmlns:am3d="http://schemas.microsoft.com/office/drawing/2017/model3d" Requires="am3d">
          <p:graphicFrame>
            <p:nvGraphicFramePr>
              <p:cNvPr id="37" name="3D Model 36" descr="3D image of a parrot">
                <a:extLst>
                  <a:ext uri="{FF2B5EF4-FFF2-40B4-BE49-F238E27FC236}">
                    <a16:creationId xmlns:a16="http://schemas.microsoft.com/office/drawing/2014/main" id="{4483D506-2C3F-4711-94B1-0CC3F8D8F3E9}"/>
                  </a:ext>
                </a:extLst>
              </p:cNvPr>
              <p:cNvGraphicFramePr>
                <a:graphicFrameLocks noChangeAspect="1"/>
              </p:cNvGraphicFramePr>
              <p:nvPr>
                <p:extLst>
                  <p:ext uri="{D42A27DB-BD31-4B8C-83A1-F6EECF244321}">
                    <p14:modId xmlns:p14="http://schemas.microsoft.com/office/powerpoint/2010/main" val="3254579348"/>
                  </p:ext>
                </p:extLst>
              </p:nvPr>
            </p:nvGraphicFramePr>
            <p:xfrm>
              <a:off x="8134006" y="1431342"/>
              <a:ext cx="1552272" cy="4866325"/>
            </p:xfrm>
            <a:graphic>
              <a:graphicData uri="http://schemas.microsoft.com/office/drawing/2017/model3d">
                <am3d:model3d r:embed="rId4">
                  <am3d:spPr>
                    <a:xfrm>
                      <a:off x="0" y="0"/>
                      <a:ext cx="1552272" cy="4866325"/>
                    </a:xfrm>
                    <a:prstGeom prst="rect">
                      <a:avLst/>
                    </a:prstGeom>
                  </am3d:spPr>
                  <am3d:camera>
                    <am3d:pos x="0" y="0" z="52563001"/>
                    <am3d:up dx="0" dy="36000000" dz="0"/>
                    <am3d:lookAt x="0" y="0" z="0"/>
                    <am3d:perspective fov="2700000"/>
                  </am3d:camera>
                  <am3d:trans>
                    <am3d:meterPerModelUnit n="12089550" d="1000000"/>
                    <am3d:preTrans dx="2779495" dy="-17991192" dz="-845298"/>
                    <am3d:scale>
                      <am3d:sx n="1000000" d="1000000"/>
                      <am3d:sy n="1000000" d="1000000"/>
                      <am3d:sz n="1000000" d="1000000"/>
                    </am3d:scale>
                    <am3d:rot ax="214005" ay="217895" az="13569"/>
                    <am3d:postTrans dx="0" dy="0" dz="0"/>
                  </am3d:trans>
                  <am3d:raster rName="Office3DRenderer" rVer="16.0.8326">
                    <am3d:blip r:embed="rId5"/>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descr="3D image of a parrot">
                <a:extLst>
                  <a:ext uri="{FF2B5EF4-FFF2-40B4-BE49-F238E27FC236}">
                    <a16:creationId xmlns:a16="http://schemas.microsoft.com/office/drawing/2014/main" id="{4483D506-2C3F-4711-94B1-0CC3F8D8F3E9}"/>
                  </a:ext>
                </a:extLst>
              </p:cNvPr>
              <p:cNvPicPr>
                <a:picLocks noGrp="1" noRot="1" noChangeAspect="1" noMove="1" noResize="1" noEditPoints="1" noAdjustHandles="1" noChangeArrowheads="1" noChangeShapeType="1" noCrop="1"/>
              </p:cNvPicPr>
              <p:nvPr/>
            </p:nvPicPr>
            <p:blipFill>
              <a:blip r:embed="rId6"/>
              <a:stretch>
                <a:fillRect/>
              </a:stretch>
            </p:blipFill>
            <p:spPr>
              <a:xfrm>
                <a:off x="8134006" y="1431342"/>
                <a:ext cx="1552272" cy="4866325"/>
              </a:xfrm>
              <a:prstGeom prst="rect">
                <a:avLst/>
              </a:prstGeom>
            </p:spPr>
          </p:pic>
        </mc:Fallback>
      </mc:AlternateContent>
    </p:spTree>
    <p:extLst>
      <p:ext uri="{BB962C8B-B14F-4D97-AF65-F5344CB8AC3E}">
        <p14:creationId xmlns:p14="http://schemas.microsoft.com/office/powerpoint/2010/main" val="1969584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3C97-E356-4FF9-AED5-879B8F991C1B}"/>
              </a:ext>
            </a:extLst>
          </p:cNvPr>
          <p:cNvSpPr>
            <a:spLocks noGrp="1"/>
          </p:cNvSpPr>
          <p:nvPr>
            <p:ph type="title"/>
          </p:nvPr>
        </p:nvSpPr>
        <p:spPr/>
        <p:txBody>
          <a:bodyPr/>
          <a:lstStyle/>
          <a:p>
            <a:r>
              <a:rPr lang="en-US" dirty="0"/>
              <a:t>Pan and Zoom</a:t>
            </a:r>
          </a:p>
        </p:txBody>
      </p:sp>
      <p:sp>
        <p:nvSpPr>
          <p:cNvPr id="3" name="Rectangle 2" descr="To resize or crop your 3D model within a frame, you can use the pan and zoom tool.">
            <a:extLst>
              <a:ext uri="{FF2B5EF4-FFF2-40B4-BE49-F238E27FC236}">
                <a16:creationId xmlns:a16="http://schemas.microsoft.com/office/drawing/2014/main" id="{874312F7-8744-467E-9DCF-F78292FB02D0}"/>
              </a:ext>
            </a:extLst>
          </p:cNvPr>
          <p:cNvSpPr/>
          <p:nvPr/>
        </p:nvSpPr>
        <p:spPr>
          <a:xfrm>
            <a:off x="515938" y="1345489"/>
            <a:ext cx="6096000" cy="300275"/>
          </a:xfrm>
          <a:prstGeom prst="rect">
            <a:avLst/>
          </a:prstGeom>
        </p:spPr>
        <p:txBody>
          <a:bodyPr>
            <a:spAutoFit/>
          </a:bodyPr>
          <a:lstStyle/>
          <a:p>
            <a:pPr lvl="0">
              <a:lnSpc>
                <a:spcPts val="1800"/>
              </a:lnSpc>
              <a:spcBef>
                <a:spcPts val="1000"/>
              </a:spcBef>
              <a:spcAft>
                <a:spcPts val="2000"/>
              </a:spcAft>
            </a:pPr>
            <a:r>
              <a:rPr lang="en-US" sz="1200" dirty="0">
                <a:solidFill>
                  <a:prstClr val="black">
                    <a:lumMod val="75000"/>
                    <a:lumOff val="25000"/>
                  </a:prstClr>
                </a:solidFill>
                <a:latin typeface="Segoe UI" panose="020B0502040204020203" pitchFamily="34" charset="0"/>
                <a:cs typeface="Segoe UI" panose="020B0502040204020203" pitchFamily="34" charset="0"/>
              </a:rPr>
              <a:t>To resize or crop your 3D model within a frame, you can use the pan and zoom tool.</a:t>
            </a:r>
          </a:p>
        </p:txBody>
      </p:sp>
      <mc:AlternateContent xmlns:mc="http://schemas.openxmlformats.org/markup-compatibility/2006">
        <mc:Choice xmlns="" xmlns:am3d="http://schemas.microsoft.com/office/drawing/2017/model3d" Requires="am3d">
          <p:graphicFrame>
            <p:nvGraphicFramePr>
              <p:cNvPr id="20" name="3D Model 19" descr="3D model of a parrot from the torso up, from the front">
                <a:extLst>
                  <a:ext uri="{FF2B5EF4-FFF2-40B4-BE49-F238E27FC236}">
                    <a16:creationId xmlns:a16="http://schemas.microsoft.com/office/drawing/2014/main" id="{0669C767-52A4-4999-8261-9B7806803E30}"/>
                  </a:ext>
                </a:extLst>
              </p:cNvPr>
              <p:cNvGraphicFramePr>
                <a:graphicFrameLocks/>
              </p:cNvGraphicFramePr>
              <p:nvPr>
                <p:extLst>
                  <p:ext uri="{D42A27DB-BD31-4B8C-83A1-F6EECF244321}">
                    <p14:modId xmlns:p14="http://schemas.microsoft.com/office/powerpoint/2010/main" val="440535312"/>
                  </p:ext>
                </p:extLst>
              </p:nvPr>
            </p:nvGraphicFramePr>
            <p:xfrm>
              <a:off x="1563759" y="1912355"/>
              <a:ext cx="1552272" cy="2116381"/>
            </p:xfrm>
            <a:graphic>
              <a:graphicData uri="http://schemas.microsoft.com/office/drawing/2017/model3d">
                <am3d:model3d r:embed="rId2">
                  <am3d:spPr>
                    <a:xfrm>
                      <a:off x="0" y="0"/>
                      <a:ext cx="1552272" cy="2116381"/>
                    </a:xfrm>
                    <a:prstGeom prst="rect">
                      <a:avLst/>
                    </a:prstGeom>
                  </am3d:spPr>
                  <am3d:camera>
                    <am3d:pos x="-268418" y="12278049" z="52563001"/>
                    <am3d:up dx="0" dy="36000000" dz="0"/>
                    <am3d:lookAt x="-268418" y="12278049" z="0"/>
                    <am3d:perspective fov="824242"/>
                  </am3d:camera>
                  <am3d:trans>
                    <am3d:meterPerModelUnit n="12089550" d="1000000"/>
                    <am3d:preTrans dx="2005600" dy="-22605202" dz="-606908"/>
                    <am3d:scale>
                      <am3d:sx n="1000000" d="1000000"/>
                      <am3d:sy n="1000000" d="1000000"/>
                      <am3d:sz n="1000000" d="1000000"/>
                    </am3d:scale>
                    <am3d:rot ax="751672" ay="-1275459" az="-276367"/>
                    <am3d:postTrans dx="757208" dy="4622928"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3D model of a parrot from the torso up, from the front">
                <a:extLst>
                  <a:ext uri="{FF2B5EF4-FFF2-40B4-BE49-F238E27FC236}">
                    <a16:creationId xmlns:a16="http://schemas.microsoft.com/office/drawing/2014/main" id="{0669C767-52A4-4999-8261-9B7806803E30}"/>
                  </a:ext>
                </a:extLst>
              </p:cNvPr>
              <p:cNvPicPr>
                <a:picLocks noGrp="1" noRot="1" noChangeAspect="1" noMove="1" noResize="1" noEditPoints="1" noAdjustHandles="1" noChangeArrowheads="1" noChangeShapeType="1" noCrop="1"/>
              </p:cNvPicPr>
              <p:nvPr/>
            </p:nvPicPr>
            <p:blipFill>
              <a:blip r:embed="rId4"/>
              <a:stretch>
                <a:fillRect/>
              </a:stretch>
            </p:blipFill>
            <p:spPr>
              <a:xfrm>
                <a:off x="1563759" y="1912355"/>
                <a:ext cx="1552272" cy="2116381"/>
              </a:xfrm>
              <a:prstGeom prst="rect">
                <a:avLst/>
              </a:prstGeom>
            </p:spPr>
          </p:pic>
        </mc:Fallback>
      </mc:AlternateContent>
      <p:grpSp>
        <p:nvGrpSpPr>
          <p:cNvPr id="4" name="Step 1" descr="Small circle with number 1 inside indicating step 1">
            <a:extLst>
              <a:ext uri="{FF2B5EF4-FFF2-40B4-BE49-F238E27FC236}">
                <a16:creationId xmlns:a16="http://schemas.microsoft.com/office/drawing/2014/main" id="{A98CACC9-95AD-4FA9-B112-2614409B3034}"/>
              </a:ext>
            </a:extLst>
          </p:cNvPr>
          <p:cNvGrpSpPr/>
          <p:nvPr/>
        </p:nvGrpSpPr>
        <p:grpSpPr bwMode="blackWhite">
          <a:xfrm>
            <a:off x="523554" y="4044150"/>
            <a:ext cx="558179" cy="409838"/>
            <a:chOff x="6953426" y="711274"/>
            <a:chExt cx="558179" cy="409838"/>
          </a:xfrm>
        </p:grpSpPr>
        <p:sp>
          <p:nvSpPr>
            <p:cNvPr id="5" name="Oval 4" descr="Small circle">
              <a:extLst>
                <a:ext uri="{FF2B5EF4-FFF2-40B4-BE49-F238E27FC236}">
                  <a16:creationId xmlns:a16="http://schemas.microsoft.com/office/drawing/2014/main" id="{85E15BFF-C7BD-48F1-ADAD-806664D31D0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8A35519D-559D-4CEF-9805-8DFBFE16F778}"/>
                </a:ext>
              </a:extLst>
            </p:cNvPr>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7" name="Content Placeholder Step 1" descr="Select your 3D model &gt; 3D Models Format &gt; Pan &amp; Zoom&#10;&#10;Note: the Pan &amp; Zoom tool acts like an on/off (toggle) switch. Once pressed, you’ll see a gray box around the Pan &amp; Zoom button to indicate the feature is activated. Press the button again to deactivate the Pan &amp; Zoom feature.">
            <a:extLst>
              <a:ext uri="{FF2B5EF4-FFF2-40B4-BE49-F238E27FC236}">
                <a16:creationId xmlns:a16="http://schemas.microsoft.com/office/drawing/2014/main" id="{3EE46009-9B31-417A-AB61-8C70009004B3}"/>
              </a:ext>
            </a:extLst>
          </p:cNvPr>
          <p:cNvSpPr txBox="1">
            <a:spLocks/>
          </p:cNvSpPr>
          <p:nvPr/>
        </p:nvSpPr>
        <p:spPr>
          <a:xfrm>
            <a:off x="1030869" y="4084342"/>
            <a:ext cx="3034721" cy="2236702"/>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Select your 3D model </a:t>
            </a:r>
            <a:r>
              <a:rPr lang="en-US" dirty="0">
                <a:solidFill>
                  <a:prstClr val="black">
                    <a:lumMod val="75000"/>
                    <a:lumOff val="25000"/>
                  </a:prstClr>
                </a:solidFill>
                <a:cs typeface="Segoe UI"/>
              </a:rPr>
              <a:t>&gt; </a:t>
            </a:r>
            <a:r>
              <a:rPr lang="en-US" dirty="0">
                <a:solidFill>
                  <a:srgbClr val="D24726"/>
                </a:solidFill>
                <a:latin typeface="Segoe UI Semibold" panose="020B0702040204020203" pitchFamily="34" charset="0"/>
                <a:cs typeface="Segoe UI Semibold" panose="020B0702040204020203" pitchFamily="34" charset="0"/>
              </a:rPr>
              <a:t>3D Models Format </a:t>
            </a:r>
            <a:r>
              <a:rPr lang="en-US" dirty="0">
                <a:solidFill>
                  <a:prstClr val="black">
                    <a:lumMod val="75000"/>
                    <a:lumOff val="25000"/>
                  </a:prstClr>
                </a:solidFill>
                <a:cs typeface="Segoe UI"/>
              </a:rPr>
              <a:t>&gt; </a:t>
            </a:r>
            <a:r>
              <a:rPr lang="en-US" dirty="0">
                <a:solidFill>
                  <a:srgbClr val="D24726"/>
                </a:solidFill>
                <a:latin typeface="Segoe UI Semibold" panose="020B0702040204020203" pitchFamily="34" charset="0"/>
                <a:cs typeface="Segoe UI Semibold" panose="020B0702040204020203" pitchFamily="34" charset="0"/>
              </a:rPr>
              <a:t>Pan &amp; Zoom</a:t>
            </a:r>
            <a:br>
              <a:rPr lang="en-US" dirty="0">
                <a:solidFill>
                  <a:srgbClr val="D24726"/>
                </a:solidFill>
                <a:latin typeface="Segoe UI Semibold" panose="020B0702040204020203" pitchFamily="34" charset="0"/>
                <a:cs typeface="Segoe UI Semibold" panose="020B0702040204020203" pitchFamily="34" charset="0"/>
              </a:rPr>
            </a:br>
            <a:r>
              <a:rPr lang="en-US" dirty="0">
                <a:solidFill>
                  <a:srgbClr val="D24726"/>
                </a:solidFill>
                <a:latin typeface="Segoe UI Semibold" panose="020B0702040204020203" pitchFamily="34" charset="0"/>
                <a:cs typeface="Segoe UI Semibold" panose="020B0702040204020203" pitchFamily="34" charset="0"/>
              </a:rPr>
              <a:t/>
            </a:r>
            <a:br>
              <a:rPr lang="en-US" dirty="0">
                <a:solidFill>
                  <a:srgbClr val="D24726"/>
                </a:solidFill>
                <a:latin typeface="Segoe UI Semibold" panose="020B0702040204020203" pitchFamily="34" charset="0"/>
                <a:cs typeface="Segoe UI Semibold" panose="020B0702040204020203" pitchFamily="34" charset="0"/>
              </a:rPr>
            </a:br>
            <a:r>
              <a:rPr lang="en-US" dirty="0">
                <a:solidFill>
                  <a:srgbClr val="D24726"/>
                </a:solidFill>
                <a:latin typeface="Segoe UI Semibold" panose="020B0702040204020203" pitchFamily="34" charset="0"/>
                <a:cs typeface="Segoe UI Semibold" panose="020B0702040204020203" pitchFamily="34" charset="0"/>
              </a:rPr>
              <a:t>Note: </a:t>
            </a:r>
            <a:r>
              <a:rPr lang="en-US" dirty="0">
                <a:solidFill>
                  <a:prstClr val="black">
                    <a:lumMod val="75000"/>
                    <a:lumOff val="25000"/>
                  </a:prstClr>
                </a:solidFill>
                <a:latin typeface="Segoe UI" panose="020B0502040204020203" pitchFamily="34" charset="0"/>
                <a:cs typeface="Segoe UI" panose="020B0502040204020203" pitchFamily="34" charset="0"/>
              </a:rPr>
              <a:t>the Pan &amp; Zoom tool acts like an on/off (toggle) switch. Once pressed, you’ll see a gray box around the Pan &amp; Zoom button to indicate the feature is activated. Press the button again to deactivate the Pan &amp; Zoom feature.</a:t>
            </a:r>
          </a:p>
        </p:txBody>
      </p:sp>
      <mc:AlternateContent xmlns:mc="http://schemas.openxmlformats.org/markup-compatibility/2006">
        <mc:Choice xmlns="" xmlns:am3d="http://schemas.microsoft.com/office/drawing/2017/model3d" Requires="am3d">
          <p:graphicFrame>
            <p:nvGraphicFramePr>
              <p:cNvPr id="21" name="3D Model 20" descr="3D model of a parrot from the torso up, from the side">
                <a:extLst>
                  <a:ext uri="{FF2B5EF4-FFF2-40B4-BE49-F238E27FC236}">
                    <a16:creationId xmlns:a16="http://schemas.microsoft.com/office/drawing/2014/main" id="{01123BCC-10A2-42F5-86DE-AC1C648A8F73}"/>
                  </a:ext>
                </a:extLst>
              </p:cNvPr>
              <p:cNvGraphicFramePr>
                <a:graphicFrameLocks/>
              </p:cNvGraphicFramePr>
              <p:nvPr>
                <p:extLst>
                  <p:ext uri="{D42A27DB-BD31-4B8C-83A1-F6EECF244321}">
                    <p14:modId xmlns:p14="http://schemas.microsoft.com/office/powerpoint/2010/main" val="2872618101"/>
                  </p:ext>
                </p:extLst>
              </p:nvPr>
            </p:nvGraphicFramePr>
            <p:xfrm>
              <a:off x="5257883" y="1426650"/>
              <a:ext cx="2147042" cy="2631070"/>
            </p:xfrm>
            <a:graphic>
              <a:graphicData uri="http://schemas.microsoft.com/office/drawing/2017/model3d">
                <am3d:model3d r:embed="rId2">
                  <am3d:spPr>
                    <a:xfrm>
                      <a:off x="0" y="0"/>
                      <a:ext cx="2147042" cy="2631070"/>
                    </a:xfrm>
                    <a:prstGeom prst="rect">
                      <a:avLst/>
                    </a:prstGeom>
                  </am3d:spPr>
                  <am3d:camera>
                    <am3d:pos x="3761398" y="14119596" z="52563001"/>
                    <am3d:up dx="0" dy="36000000" dz="0"/>
                    <am3d:lookAt x="3761398" y="14119596" z="0"/>
                    <am3d:perspective fov="824242"/>
                  </am3d:camera>
                  <am3d:trans>
                    <am3d:meterPerModelUnit n="12089550" d="1000000"/>
                    <am3d:preTrans dx="2231507" dy="-30285532" dz="-2876686"/>
                    <am3d:scale>
                      <am3d:sx n="1000000" d="1000000"/>
                      <am3d:sy n="1000000" d="1000000"/>
                      <am3d:sz n="1000000" d="1000000"/>
                    </am3d:scale>
                    <am3d:rot ax="407651" ay="3337388" az="336927"/>
                    <am3d:postTrans dx="3304004" dy="12462524"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3D model of a parrot from the torso up, from the side">
                <a:extLst>
                  <a:ext uri="{FF2B5EF4-FFF2-40B4-BE49-F238E27FC236}">
                    <a16:creationId xmlns:a16="http://schemas.microsoft.com/office/drawing/2014/main" id="{01123BCC-10A2-42F5-86DE-AC1C648A8F73}"/>
                  </a:ext>
                </a:extLst>
              </p:cNvPr>
              <p:cNvPicPr>
                <a:picLocks noGrp="1" noRot="1" noChangeAspect="1" noMove="1" noResize="1" noEditPoints="1" noAdjustHandles="1" noChangeArrowheads="1" noChangeShapeType="1" noCrop="1"/>
              </p:cNvPicPr>
              <p:nvPr/>
            </p:nvPicPr>
            <p:blipFill>
              <a:blip r:embed="rId6"/>
              <a:stretch>
                <a:fillRect/>
              </a:stretch>
            </p:blipFill>
            <p:spPr>
              <a:xfrm>
                <a:off x="5257883" y="1426650"/>
                <a:ext cx="2147042" cy="2631070"/>
              </a:xfrm>
              <a:prstGeom prst="rect">
                <a:avLst/>
              </a:prstGeom>
            </p:spPr>
          </p:pic>
        </mc:Fallback>
      </mc:AlternateContent>
      <p:grpSp>
        <p:nvGrpSpPr>
          <p:cNvPr id="8" name="Step 2" descr="Small circle with number 2 inside indicating step 2">
            <a:extLst>
              <a:ext uri="{FF2B5EF4-FFF2-40B4-BE49-F238E27FC236}">
                <a16:creationId xmlns:a16="http://schemas.microsoft.com/office/drawing/2014/main" id="{0134A81D-5B1C-4A76-8173-F064585D6D49}"/>
              </a:ext>
            </a:extLst>
          </p:cNvPr>
          <p:cNvGrpSpPr/>
          <p:nvPr/>
        </p:nvGrpSpPr>
        <p:grpSpPr bwMode="blackWhite">
          <a:xfrm>
            <a:off x="4213933" y="4044150"/>
            <a:ext cx="558179" cy="409838"/>
            <a:chOff x="6953426" y="711274"/>
            <a:chExt cx="558179" cy="409838"/>
          </a:xfrm>
        </p:grpSpPr>
        <p:sp>
          <p:nvSpPr>
            <p:cNvPr id="9" name="Oval 8" descr="Small circle">
              <a:extLst>
                <a:ext uri="{FF2B5EF4-FFF2-40B4-BE49-F238E27FC236}">
                  <a16:creationId xmlns:a16="http://schemas.microsoft.com/office/drawing/2014/main" id="{CE0F87BC-F03F-4D0B-9A96-7530CD918386}"/>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descr="Number 2">
              <a:extLst>
                <a:ext uri="{FF2B5EF4-FFF2-40B4-BE49-F238E27FC236}">
                  <a16:creationId xmlns:a16="http://schemas.microsoft.com/office/drawing/2014/main" id="{558F649E-C746-445A-AB92-6DC92B377D12}"/>
                </a:ext>
              </a:extLst>
            </p:cNvPr>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11" name="Content Placeholder Step 2" descr="With the Pan &amp; Zoom button enabled, now move, rotate, and resize your 3D model.  ">
            <a:extLst>
              <a:ext uri="{FF2B5EF4-FFF2-40B4-BE49-F238E27FC236}">
                <a16:creationId xmlns:a16="http://schemas.microsoft.com/office/drawing/2014/main" id="{38280C20-AD97-47D9-A4D9-3D51B6EEA886}"/>
              </a:ext>
            </a:extLst>
          </p:cNvPr>
          <p:cNvSpPr txBox="1">
            <a:spLocks/>
          </p:cNvSpPr>
          <p:nvPr/>
        </p:nvSpPr>
        <p:spPr>
          <a:xfrm>
            <a:off x="4712686" y="4084342"/>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With the Pan &amp; Zoom button enabled, now </a:t>
            </a:r>
            <a:r>
              <a:rPr lang="en-US" dirty="0">
                <a:solidFill>
                  <a:srgbClr val="D24726"/>
                </a:solidFill>
                <a:latin typeface="Segoe UI Semibold" panose="020B0702040204020203" pitchFamily="34" charset="0"/>
                <a:cs typeface="Segoe UI Semibold" panose="020B0702040204020203" pitchFamily="34" charset="0"/>
              </a:rPr>
              <a:t>move, rotate, and resize </a:t>
            </a:r>
            <a:r>
              <a:rPr lang="en-US" dirty="0">
                <a:solidFill>
                  <a:prstClr val="black">
                    <a:lumMod val="75000"/>
                    <a:lumOff val="25000"/>
                  </a:prstClr>
                </a:solidFill>
                <a:latin typeface="Segoe UI" panose="020B0502040204020203" pitchFamily="34" charset="0"/>
                <a:cs typeface="Segoe UI" panose="020B0502040204020203" pitchFamily="34" charset="0"/>
              </a:rPr>
              <a:t>your 3D model.  </a:t>
            </a:r>
          </a:p>
        </p:txBody>
      </p:sp>
      <mc:AlternateContent xmlns:mc="http://schemas.openxmlformats.org/markup-compatibility/2006">
        <mc:Choice xmlns="" xmlns:am3d="http://schemas.microsoft.com/office/drawing/2017/model3d" Requires="am3d">
          <p:graphicFrame>
            <p:nvGraphicFramePr>
              <p:cNvPr id="22" name="3D Model 21" descr="3D model of a parrot from the torso up, from the back">
                <a:extLst>
                  <a:ext uri="{FF2B5EF4-FFF2-40B4-BE49-F238E27FC236}">
                    <a16:creationId xmlns:a16="http://schemas.microsoft.com/office/drawing/2014/main" id="{E4FC00AF-B769-4FD1-A5EF-41179EF2E7BE}"/>
                  </a:ext>
                </a:extLst>
              </p:cNvPr>
              <p:cNvGraphicFramePr>
                <a:graphicFrameLocks/>
              </p:cNvGraphicFramePr>
              <p:nvPr>
                <p:extLst>
                  <p:ext uri="{D42A27DB-BD31-4B8C-83A1-F6EECF244321}">
                    <p14:modId xmlns:p14="http://schemas.microsoft.com/office/powerpoint/2010/main" val="341148195"/>
                  </p:ext>
                </p:extLst>
              </p:nvPr>
            </p:nvGraphicFramePr>
            <p:xfrm>
              <a:off x="8315408" y="1388864"/>
              <a:ext cx="2147042" cy="2631070"/>
            </p:xfrm>
            <a:graphic>
              <a:graphicData uri="http://schemas.microsoft.com/office/drawing/2017/model3d">
                <am3d:model3d r:embed="rId2">
                  <am3d:spPr>
                    <a:xfrm>
                      <a:off x="0" y="0"/>
                      <a:ext cx="2147042" cy="2631070"/>
                    </a:xfrm>
                    <a:prstGeom prst="rect">
                      <a:avLst/>
                    </a:prstGeom>
                  </am3d:spPr>
                  <am3d:camera>
                    <am3d:pos x="3761398" y="14119596" z="52563001"/>
                    <am3d:up dx="0" dy="36000000" dz="0"/>
                    <am3d:lookAt x="3761398" y="14119596" z="0"/>
                    <am3d:perspective fov="824242"/>
                  </am3d:camera>
                  <am3d:trans>
                    <am3d:meterPerModelUnit n="12089550" d="1000000"/>
                    <am3d:preTrans dx="1882932" dy="-31938905" dz="-3192827"/>
                    <am3d:scale>
                      <am3d:sx n="1000000" d="1000000"/>
                      <am3d:sy n="1000000" d="1000000"/>
                      <am3d:sz n="1000000" d="1000000"/>
                    </am3d:scale>
                    <am3d:rot ax="-9382174" ay="-2025520" az="9980064"/>
                    <am3d:postTrans dx="3761397" dy="14119595" dz="0"/>
                  </am3d:trans>
                  <am3d:raster rName="Office3DRenderer" rVer="16.0.8326">
                    <am3d:blip r:embed="rId7"/>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3D model of a parrot from the torso up, from the back">
                <a:extLst>
                  <a:ext uri="{FF2B5EF4-FFF2-40B4-BE49-F238E27FC236}">
                    <a16:creationId xmlns:a16="http://schemas.microsoft.com/office/drawing/2014/main" id="{E4FC00AF-B769-4FD1-A5EF-41179EF2E7BE}"/>
                  </a:ext>
                </a:extLst>
              </p:cNvPr>
              <p:cNvPicPr>
                <a:picLocks noGrp="1" noRot="1" noChangeAspect="1" noMove="1" noResize="1" noEditPoints="1" noAdjustHandles="1" noChangeArrowheads="1" noChangeShapeType="1" noCrop="1"/>
              </p:cNvPicPr>
              <p:nvPr/>
            </p:nvPicPr>
            <p:blipFill>
              <a:blip r:embed="rId8"/>
              <a:stretch>
                <a:fillRect/>
              </a:stretch>
            </p:blipFill>
            <p:spPr>
              <a:xfrm>
                <a:off x="8315408" y="1388864"/>
                <a:ext cx="2147042" cy="2631070"/>
              </a:xfrm>
              <a:prstGeom prst="rect">
                <a:avLst/>
              </a:prstGeom>
            </p:spPr>
          </p:pic>
        </mc:Fallback>
      </mc:AlternateContent>
      <p:grpSp>
        <p:nvGrpSpPr>
          <p:cNvPr id="12" name="Step 3" descr="Small circle with number 3 inside  indicating step 3">
            <a:extLst>
              <a:ext uri="{FF2B5EF4-FFF2-40B4-BE49-F238E27FC236}">
                <a16:creationId xmlns:a16="http://schemas.microsoft.com/office/drawing/2014/main" id="{07CF4AF3-D618-49AD-BB03-5E5F7A41C8D9}"/>
              </a:ext>
            </a:extLst>
          </p:cNvPr>
          <p:cNvGrpSpPr/>
          <p:nvPr/>
        </p:nvGrpSpPr>
        <p:grpSpPr bwMode="blackWhite">
          <a:xfrm>
            <a:off x="7895752" y="4044150"/>
            <a:ext cx="558179" cy="409838"/>
            <a:chOff x="6953426" y="711274"/>
            <a:chExt cx="558179" cy="409838"/>
          </a:xfrm>
        </p:grpSpPr>
        <p:sp>
          <p:nvSpPr>
            <p:cNvPr id="13" name="Oval 12" descr="Small circle">
              <a:extLst>
                <a:ext uri="{FF2B5EF4-FFF2-40B4-BE49-F238E27FC236}">
                  <a16:creationId xmlns:a16="http://schemas.microsoft.com/office/drawing/2014/main" id="{BE5E6BE8-4DC5-41CD-9A48-850FCE78556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descr="Number 3">
              <a:extLst>
                <a:ext uri="{FF2B5EF4-FFF2-40B4-BE49-F238E27FC236}">
                  <a16:creationId xmlns:a16="http://schemas.microsoft.com/office/drawing/2014/main" id="{82CA4843-739A-4E67-906B-55C8A5C992C4}"/>
                </a:ext>
              </a:extLst>
            </p:cNvPr>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15" name="Content Placeholder Step 3" descr="When you are finished editing, click the Pan &amp; Zoom button again to exit Pan and Zoom mode.">
            <a:extLst>
              <a:ext uri="{FF2B5EF4-FFF2-40B4-BE49-F238E27FC236}">
                <a16:creationId xmlns:a16="http://schemas.microsoft.com/office/drawing/2014/main" id="{89BC12B6-BA4F-4362-A61E-A7B108FEAF3C}"/>
              </a:ext>
            </a:extLst>
          </p:cNvPr>
          <p:cNvSpPr txBox="1">
            <a:spLocks/>
          </p:cNvSpPr>
          <p:nvPr/>
        </p:nvSpPr>
        <p:spPr>
          <a:xfrm>
            <a:off x="8394499" y="4084341"/>
            <a:ext cx="2658635" cy="117175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When you are finished editing, click the </a:t>
            </a:r>
            <a:r>
              <a:rPr lang="en-US" dirty="0">
                <a:solidFill>
                  <a:srgbClr val="D24726"/>
                </a:solidFill>
                <a:latin typeface="Segoe UI Semibold" panose="020B0702040204020203" pitchFamily="34" charset="0"/>
                <a:cs typeface="Segoe UI Semibold" panose="020B0702040204020203" pitchFamily="34" charset="0"/>
              </a:rPr>
              <a:t>Pan &amp; Zoom </a:t>
            </a:r>
            <a:r>
              <a:rPr lang="en-US" dirty="0">
                <a:solidFill>
                  <a:prstClr val="black">
                    <a:lumMod val="75000"/>
                    <a:lumOff val="25000"/>
                  </a:prstClr>
                </a:solidFill>
                <a:latin typeface="Segoe UI" panose="020B0502040204020203" pitchFamily="34" charset="0"/>
                <a:cs typeface="Segoe UI" panose="020B0502040204020203" pitchFamily="34" charset="0"/>
              </a:rPr>
              <a:t>button again to exit Pan and Zoom mode.</a:t>
            </a:r>
          </a:p>
        </p:txBody>
      </p:sp>
    </p:spTree>
    <p:extLst>
      <p:ext uri="{BB962C8B-B14F-4D97-AF65-F5344CB8AC3E}">
        <p14:creationId xmlns:p14="http://schemas.microsoft.com/office/powerpoint/2010/main" val="1764756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FD4D-5161-46CF-8E5C-B36508F35809}"/>
              </a:ext>
            </a:extLst>
          </p:cNvPr>
          <p:cNvSpPr>
            <a:spLocks noGrp="1"/>
          </p:cNvSpPr>
          <p:nvPr>
            <p:ph type="title"/>
          </p:nvPr>
        </p:nvSpPr>
        <p:spPr/>
        <p:txBody>
          <a:bodyPr/>
          <a:lstStyle/>
          <a:p>
            <a:r>
              <a:rPr lang="en-US" dirty="0"/>
              <a:t>Now Animate Your 3D Model Using the Morph Transition</a:t>
            </a:r>
          </a:p>
        </p:txBody>
      </p:sp>
      <p:sp>
        <p:nvSpPr>
          <p:cNvPr id="3" name="Content Placeholder 17" descr="Try it yourself with the parrot on the right:">
            <a:extLst>
              <a:ext uri="{FF2B5EF4-FFF2-40B4-BE49-F238E27FC236}">
                <a16:creationId xmlns:a16="http://schemas.microsoft.com/office/drawing/2014/main" id="{97AA353E-E722-4B84-B6FC-BA525C346A84}"/>
              </a:ext>
            </a:extLst>
          </p:cNvPr>
          <p:cNvSpPr txBox="1">
            <a:spLocks/>
          </p:cNvSpPr>
          <p:nvPr/>
        </p:nvSpPr>
        <p:spPr>
          <a:xfrm>
            <a:off x="541609" y="1319644"/>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Try it yourself with the parrot on the right:</a:t>
            </a:r>
          </a:p>
        </p:txBody>
      </p:sp>
      <p:grpSp>
        <p:nvGrpSpPr>
          <p:cNvPr id="4" name="Group 3" descr="Small circle with number 1 inside  indicating step 1">
            <a:extLst>
              <a:ext uri="{FF2B5EF4-FFF2-40B4-BE49-F238E27FC236}">
                <a16:creationId xmlns:a16="http://schemas.microsoft.com/office/drawing/2014/main" id="{3269B3D7-5745-49A6-89FF-2081F3701FD9}"/>
              </a:ext>
            </a:extLst>
          </p:cNvPr>
          <p:cNvGrpSpPr/>
          <p:nvPr/>
        </p:nvGrpSpPr>
        <p:grpSpPr bwMode="blackWhite">
          <a:xfrm>
            <a:off x="558723" y="2037810"/>
            <a:ext cx="558179" cy="409838"/>
            <a:chOff x="6953426" y="711274"/>
            <a:chExt cx="558179" cy="409838"/>
          </a:xfrm>
        </p:grpSpPr>
        <p:sp>
          <p:nvSpPr>
            <p:cNvPr id="5" name="Oval 4" descr="Small circle">
              <a:extLst>
                <a:ext uri="{FF2B5EF4-FFF2-40B4-BE49-F238E27FC236}">
                  <a16:creationId xmlns:a16="http://schemas.microsoft.com/office/drawing/2014/main" id="{0E962EFE-9E1B-4EBA-A23E-849D0F33736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Number 1">
              <a:extLst>
                <a:ext uri="{FF2B5EF4-FFF2-40B4-BE49-F238E27FC236}">
                  <a16:creationId xmlns:a16="http://schemas.microsoft.com/office/drawing/2014/main" id="{3CFCE22A-40CE-4B63-A5D5-B20648FE18D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7" name="Content Placeholder 17" descr="Duplicate this slide: Right-click the slide thumbnail and select Duplicate Slide.">
            <a:extLst>
              <a:ext uri="{FF2B5EF4-FFF2-40B4-BE49-F238E27FC236}">
                <a16:creationId xmlns:a16="http://schemas.microsoft.com/office/drawing/2014/main" id="{A5D11E1A-550F-4E54-82BE-B2019638DC80}"/>
              </a:ext>
            </a:extLst>
          </p:cNvPr>
          <p:cNvSpPr txBox="1">
            <a:spLocks/>
          </p:cNvSpPr>
          <p:nvPr/>
        </p:nvSpPr>
        <p:spPr>
          <a:xfrm>
            <a:off x="1091928" y="2078002"/>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Duplicate this slide: Right-click the slide thumbnail and select</a:t>
            </a:r>
            <a:r>
              <a:rPr lang="en-US" dirty="0">
                <a:solidFill>
                  <a:prstClr val="black">
                    <a:lumMod val="75000"/>
                    <a:lumOff val="25000"/>
                  </a:prstClr>
                </a:solidFill>
                <a:cs typeface="Segoe UI"/>
              </a:rPr>
              <a:t> </a:t>
            </a:r>
            <a:r>
              <a:rPr lang="en-US" dirty="0">
                <a:solidFill>
                  <a:srgbClr val="D24726"/>
                </a:solidFill>
                <a:latin typeface="Segoe UI Semibold" panose="020B0702040204020203" pitchFamily="34" charset="0"/>
                <a:cs typeface="Segoe UI Semibold" panose="020B0702040204020203" pitchFamily="34" charset="0"/>
              </a:rPr>
              <a:t>Duplicate Slide</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pic>
        <p:nvPicPr>
          <p:cNvPr id="8" name="Picture 7" descr="Slide thumbnail context menu showing the Duplicate Slide option">
            <a:extLst>
              <a:ext uri="{FF2B5EF4-FFF2-40B4-BE49-F238E27FC236}">
                <a16:creationId xmlns:a16="http://schemas.microsoft.com/office/drawing/2014/main" id="{79219B9A-9991-4B3C-A46B-331267D7B1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5444" y="1575304"/>
            <a:ext cx="1589393" cy="2044781"/>
          </a:xfrm>
          <a:prstGeom prst="rect">
            <a:avLst/>
          </a:prstGeom>
        </p:spPr>
      </p:pic>
      <p:grpSp>
        <p:nvGrpSpPr>
          <p:cNvPr id="9" name="Group 8" descr="Small circle with number 2 inside  indicating step 2">
            <a:extLst>
              <a:ext uri="{FF2B5EF4-FFF2-40B4-BE49-F238E27FC236}">
                <a16:creationId xmlns:a16="http://schemas.microsoft.com/office/drawing/2014/main" id="{EAEB66BE-3E83-4881-90B8-AF09B5348FD8}"/>
              </a:ext>
            </a:extLst>
          </p:cNvPr>
          <p:cNvGrpSpPr/>
          <p:nvPr/>
        </p:nvGrpSpPr>
        <p:grpSpPr bwMode="blackWhite">
          <a:xfrm>
            <a:off x="558723" y="3526582"/>
            <a:ext cx="558179" cy="409838"/>
            <a:chOff x="6953426" y="711274"/>
            <a:chExt cx="558179" cy="409838"/>
          </a:xfrm>
        </p:grpSpPr>
        <p:sp>
          <p:nvSpPr>
            <p:cNvPr id="10" name="Oval 9" descr="Small circle">
              <a:extLst>
                <a:ext uri="{FF2B5EF4-FFF2-40B4-BE49-F238E27FC236}">
                  <a16:creationId xmlns:a16="http://schemas.microsoft.com/office/drawing/2014/main" id="{09DD71A3-AA7E-4B16-8E2B-93274BC4ED9E}"/>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descr="Number 2">
              <a:extLst>
                <a:ext uri="{FF2B5EF4-FFF2-40B4-BE49-F238E27FC236}">
                  <a16:creationId xmlns:a16="http://schemas.microsoft.com/office/drawing/2014/main" id="{10B09779-8AA2-4FFC-A0C3-0D47471C40C7}"/>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12" name="Content Placeholder 17" descr="In the second of these two identical slides, change the 3D Model on the right in some way (rotate, move, or resize), then go to Transitions &gt; Morph.">
            <a:extLst>
              <a:ext uri="{FF2B5EF4-FFF2-40B4-BE49-F238E27FC236}">
                <a16:creationId xmlns:a16="http://schemas.microsoft.com/office/drawing/2014/main" id="{DA4BE72C-97DB-4A0D-8CDB-3CD5BB7DCF3E}"/>
              </a:ext>
            </a:extLst>
          </p:cNvPr>
          <p:cNvSpPr txBox="1">
            <a:spLocks/>
          </p:cNvSpPr>
          <p:nvPr/>
        </p:nvSpPr>
        <p:spPr>
          <a:xfrm>
            <a:off x="1091928" y="3566775"/>
            <a:ext cx="2413627" cy="124870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In the second of these two identical slides, change the 3D Model on the right in some way (rotate, move, or resize), then go to </a:t>
            </a:r>
            <a:r>
              <a:rPr lang="en-US" dirty="0">
                <a:solidFill>
                  <a:srgbClr val="D24726"/>
                </a:solidFill>
                <a:latin typeface="Segoe UI Semibold" panose="020B0702040204020203" pitchFamily="34" charset="0"/>
                <a:cs typeface="Segoe UI Semibold" panose="020B0702040204020203" pitchFamily="34" charset="0"/>
              </a:rPr>
              <a:t>Transitions</a:t>
            </a:r>
            <a:r>
              <a:rPr lang="en-US" dirty="0">
                <a:solidFill>
                  <a:prstClr val="black">
                    <a:lumMod val="75000"/>
                    <a:lumOff val="25000"/>
                  </a:prstClr>
                </a:solidFill>
                <a:cs typeface="Segoe UI"/>
              </a:rPr>
              <a:t> &gt; </a:t>
            </a:r>
            <a:r>
              <a:rPr lang="en-US" dirty="0">
                <a:solidFill>
                  <a:srgbClr val="D24726"/>
                </a:solidFill>
                <a:latin typeface="Segoe UI Semibold" panose="020B0702040204020203" pitchFamily="34" charset="0"/>
                <a:cs typeface="Segoe UI Semibold" panose="020B0702040204020203" pitchFamily="34" charset="0"/>
              </a:rPr>
              <a:t>Morph</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pic>
        <p:nvPicPr>
          <p:cNvPr id="13" name="Picture 12" descr="Transition tab showing morph transition">
            <a:extLst>
              <a:ext uri="{FF2B5EF4-FFF2-40B4-BE49-F238E27FC236}">
                <a16:creationId xmlns:a16="http://schemas.microsoft.com/office/drawing/2014/main" id="{1700602B-85F7-480F-B244-AE5F12DF16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8450" y="3469562"/>
            <a:ext cx="2798443" cy="1344293"/>
          </a:xfrm>
          <a:prstGeom prst="rect">
            <a:avLst/>
          </a:prstGeom>
        </p:spPr>
      </p:pic>
      <p:grpSp>
        <p:nvGrpSpPr>
          <p:cNvPr id="14" name="Group 13" descr="Small circle with number 3 inside  indicating step 3">
            <a:extLst>
              <a:ext uri="{FF2B5EF4-FFF2-40B4-BE49-F238E27FC236}">
                <a16:creationId xmlns:a16="http://schemas.microsoft.com/office/drawing/2014/main" id="{A2B3D164-668E-4CA3-9A19-70AA5015EA42}"/>
              </a:ext>
            </a:extLst>
          </p:cNvPr>
          <p:cNvGrpSpPr/>
          <p:nvPr/>
        </p:nvGrpSpPr>
        <p:grpSpPr bwMode="blackWhite">
          <a:xfrm>
            <a:off x="557319" y="5197590"/>
            <a:ext cx="558179" cy="409838"/>
            <a:chOff x="6953426" y="711274"/>
            <a:chExt cx="558179" cy="409838"/>
          </a:xfrm>
        </p:grpSpPr>
        <p:sp>
          <p:nvSpPr>
            <p:cNvPr id="15" name="Oval 14" descr="Small circle">
              <a:extLst>
                <a:ext uri="{FF2B5EF4-FFF2-40B4-BE49-F238E27FC236}">
                  <a16:creationId xmlns:a16="http://schemas.microsoft.com/office/drawing/2014/main" id="{BBF316DB-A0C3-44C1-8567-3C30D24249D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descr="Number 3">
              <a:extLst>
                <a:ext uri="{FF2B5EF4-FFF2-40B4-BE49-F238E27FC236}">
                  <a16:creationId xmlns:a16="http://schemas.microsoft.com/office/drawing/2014/main" id="{962E952B-88D1-4EDF-BD53-FD05162A7359}"/>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17" name="Content Placeholder 17" descr="Return to the first of the two slides and press the Slide Show button and then select Play to see your parrot morph!">
            <a:extLst>
              <a:ext uri="{FF2B5EF4-FFF2-40B4-BE49-F238E27FC236}">
                <a16:creationId xmlns:a16="http://schemas.microsoft.com/office/drawing/2014/main" id="{BA96EB65-127B-4729-AF55-3A29384772DD}"/>
              </a:ext>
            </a:extLst>
          </p:cNvPr>
          <p:cNvSpPr txBox="1">
            <a:spLocks/>
          </p:cNvSpPr>
          <p:nvPr/>
        </p:nvSpPr>
        <p:spPr>
          <a:xfrm>
            <a:off x="1091928" y="5213879"/>
            <a:ext cx="2961579"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Return to the first of the two slides and press</a:t>
            </a:r>
            <a:r>
              <a:rPr lang="en-US" dirty="0">
                <a:solidFill>
                  <a:prstClr val="black">
                    <a:lumMod val="75000"/>
                    <a:lumOff val="25000"/>
                  </a:prstClr>
                </a:solidFill>
              </a:rPr>
              <a:t> the </a:t>
            </a:r>
            <a:r>
              <a:rPr lang="en-US" dirty="0">
                <a:solidFill>
                  <a:srgbClr val="D24726"/>
                </a:solidFill>
                <a:latin typeface="Segoe UI Semibold" panose="020B0702040204020203" pitchFamily="34" charset="0"/>
                <a:cs typeface="Segoe UI Semibold" panose="020B0702040204020203" pitchFamily="34" charset="0"/>
              </a:rPr>
              <a:t>Slide Show </a:t>
            </a:r>
            <a:r>
              <a:rPr lang="en-US" dirty="0">
                <a:solidFill>
                  <a:prstClr val="black">
                    <a:lumMod val="75000"/>
                    <a:lumOff val="25000"/>
                  </a:prstClr>
                </a:solidFill>
                <a:latin typeface="Segoe UI" panose="020B0502040204020203" pitchFamily="34" charset="0"/>
                <a:cs typeface="Segoe UI" panose="020B0502040204020203" pitchFamily="34" charset="0"/>
              </a:rPr>
              <a:t>button and then select</a:t>
            </a:r>
            <a:r>
              <a:rPr lang="en-US" dirty="0">
                <a:solidFill>
                  <a:prstClr val="black">
                    <a:lumMod val="75000"/>
                    <a:lumOff val="25000"/>
                  </a:prstClr>
                </a:solidFill>
              </a:rPr>
              <a:t> </a:t>
            </a:r>
            <a:r>
              <a:rPr lang="en-US" dirty="0">
                <a:solidFill>
                  <a:srgbClr val="D24726"/>
                </a:solidFill>
                <a:latin typeface="Segoe UI Semibold" panose="020B0702040204020203" pitchFamily="34" charset="0"/>
                <a:cs typeface="Segoe UI Semibold" panose="020B0702040204020203" pitchFamily="34" charset="0"/>
              </a:rPr>
              <a:t>Play</a:t>
            </a:r>
            <a:r>
              <a:rPr lang="en-US" dirty="0">
                <a:solidFill>
                  <a:prstClr val="black">
                    <a:lumMod val="75000"/>
                    <a:lumOff val="25000"/>
                  </a:prstClr>
                </a:solidFill>
              </a:rPr>
              <a:t> </a:t>
            </a:r>
            <a:r>
              <a:rPr lang="en-US" dirty="0">
                <a:solidFill>
                  <a:prstClr val="black">
                    <a:lumMod val="75000"/>
                    <a:lumOff val="25000"/>
                  </a:prstClr>
                </a:solidFill>
                <a:latin typeface="Segoe UI" panose="020B0502040204020203" pitchFamily="34" charset="0"/>
                <a:cs typeface="Segoe UI" panose="020B0502040204020203" pitchFamily="34" charset="0"/>
              </a:rPr>
              <a:t>to see your parrot morph!</a:t>
            </a:r>
          </a:p>
        </p:txBody>
      </p:sp>
      <p:pic>
        <p:nvPicPr>
          <p:cNvPr id="18" name="Picture 17" descr="Slide Show button">
            <a:extLst>
              <a:ext uri="{FF2B5EF4-FFF2-40B4-BE49-F238E27FC236}">
                <a16:creationId xmlns:a16="http://schemas.microsoft.com/office/drawing/2014/main" id="{B0340C9A-12F9-4BED-859B-790F5A9D528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838598" y="5338362"/>
            <a:ext cx="2419340" cy="1005547"/>
          </a:xfrm>
          <a:prstGeom prst="rect">
            <a:avLst/>
          </a:prstGeom>
        </p:spPr>
      </p:pic>
      <mc:AlternateContent xmlns:mc="http://schemas.openxmlformats.org/markup-compatibility/2006">
        <mc:Choice xmlns="" xmlns:am3d="http://schemas.microsoft.com/office/drawing/2017/model3d" Requires="am3d">
          <p:graphicFrame>
            <p:nvGraphicFramePr>
              <p:cNvPr id="20" name="3D Model 19" descr="3D model of a parrot">
                <a:extLst>
                  <a:ext uri="{FF2B5EF4-FFF2-40B4-BE49-F238E27FC236}">
                    <a16:creationId xmlns:a16="http://schemas.microsoft.com/office/drawing/2014/main" id="{FF4C3D36-ED20-4C8A-85D2-83190D332A90}"/>
                  </a:ext>
                </a:extLst>
              </p:cNvPr>
              <p:cNvGraphicFramePr>
                <a:graphicFrameLocks noChangeAspect="1"/>
              </p:cNvGraphicFramePr>
              <p:nvPr>
                <p:extLst>
                  <p:ext uri="{D42A27DB-BD31-4B8C-83A1-F6EECF244321}">
                    <p14:modId xmlns:p14="http://schemas.microsoft.com/office/powerpoint/2010/main" val="3888539497"/>
                  </p:ext>
                </p:extLst>
              </p:nvPr>
            </p:nvGraphicFramePr>
            <p:xfrm>
              <a:off x="8303318" y="1575304"/>
              <a:ext cx="1552272" cy="4866325"/>
            </p:xfrm>
            <a:graphic>
              <a:graphicData uri="http://schemas.microsoft.com/office/drawing/2017/model3d">
                <am3d:model3d r:embed="rId5">
                  <am3d:spPr>
                    <a:xfrm>
                      <a:off x="0" y="0"/>
                      <a:ext cx="1552272" cy="4866325"/>
                    </a:xfrm>
                    <a:prstGeom prst="rect">
                      <a:avLst/>
                    </a:prstGeom>
                  </am3d:spPr>
                  <am3d:camera>
                    <am3d:pos x="0" y="0" z="52563001"/>
                    <am3d:up dx="0" dy="36000000" dz="0"/>
                    <am3d:lookAt x="0" y="0" z="0"/>
                    <am3d:perspective fov="2700000"/>
                  </am3d:camera>
                  <am3d:trans>
                    <am3d:meterPerModelUnit n="12089550" d="1000000"/>
                    <am3d:preTrans dx="2779495" dy="-17991192" dz="-845298"/>
                    <am3d:scale>
                      <am3d:sx n="1000000" d="1000000"/>
                      <am3d:sy n="1000000" d="1000000"/>
                      <am3d:sz n="1000000" d="1000000"/>
                    </am3d:scale>
                    <am3d:rot ax="214005" ay="217895" az="13569"/>
                    <am3d:postTrans dx="0" dy="0" dz="0"/>
                  </am3d:trans>
                  <am3d:raster rName="Office3DRenderer" rVer="16.0.8326">
                    <am3d:blip r:embed="rId6"/>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3D model of a parrot">
                <a:extLst>
                  <a:ext uri="{FF2B5EF4-FFF2-40B4-BE49-F238E27FC236}">
                    <a16:creationId xmlns:a16="http://schemas.microsoft.com/office/drawing/2014/main" id="{FF4C3D36-ED20-4C8A-85D2-83190D332A90}"/>
                  </a:ext>
                </a:extLst>
              </p:cNvPr>
              <p:cNvPicPr>
                <a:picLocks noGrp="1" noRot="1" noChangeAspect="1" noMove="1" noResize="1" noEditPoints="1" noAdjustHandles="1" noChangeArrowheads="1" noChangeShapeType="1" noCrop="1"/>
              </p:cNvPicPr>
              <p:nvPr/>
            </p:nvPicPr>
            <p:blipFill>
              <a:blip r:embed="rId7"/>
              <a:stretch>
                <a:fillRect/>
              </a:stretch>
            </p:blipFill>
            <p:spPr>
              <a:xfrm>
                <a:off x="8303318" y="1575304"/>
                <a:ext cx="1552272" cy="4866325"/>
              </a:xfrm>
              <a:prstGeom prst="rect">
                <a:avLst/>
              </a:prstGeom>
            </p:spPr>
          </p:pic>
        </mc:Fallback>
      </mc:AlternateContent>
    </p:spTree>
    <p:extLst>
      <p:ext uri="{BB962C8B-B14F-4D97-AF65-F5344CB8AC3E}">
        <p14:creationId xmlns:p14="http://schemas.microsoft.com/office/powerpoint/2010/main" val="1249102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22E42-AFFD-4B81-BD7A-77AB9FC3B4B1}"/>
              </a:ext>
            </a:extLst>
          </p:cNvPr>
          <p:cNvSpPr>
            <a:spLocks noGrp="1"/>
          </p:cNvSpPr>
          <p:nvPr>
            <p:ph type="title"/>
          </p:nvPr>
        </p:nvSpPr>
        <p:spPr/>
        <p:txBody>
          <a:bodyPr/>
          <a:lstStyle/>
          <a:p>
            <a:r>
              <a:rPr lang="en-US" dirty="0"/>
              <a:t>Animate Your 3D Model Using the Animations Tab</a:t>
            </a:r>
          </a:p>
        </p:txBody>
      </p:sp>
      <p:sp>
        <p:nvSpPr>
          <p:cNvPr id="4" name="Try It Text" descr="Try it yourself with the parrot on the right:">
            <a:extLst>
              <a:ext uri="{FF2B5EF4-FFF2-40B4-BE49-F238E27FC236}">
                <a16:creationId xmlns:a16="http://schemas.microsoft.com/office/drawing/2014/main" id="{0D42AC0C-5EE6-42C4-91EE-07F7C9599947}"/>
              </a:ext>
            </a:extLst>
          </p:cNvPr>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Try it yourself with the parrot on the right:</a:t>
            </a:r>
          </a:p>
        </p:txBody>
      </p:sp>
      <p:sp>
        <p:nvSpPr>
          <p:cNvPr id="5" name="Step 1" descr="Step 1:">
            <a:extLst>
              <a:ext uri="{FF2B5EF4-FFF2-40B4-BE49-F238E27FC236}">
                <a16:creationId xmlns:a16="http://schemas.microsoft.com/office/drawing/2014/main" id="{D4693D8A-3AAB-45B5-8381-3001C700C32F}"/>
              </a:ext>
            </a:extLst>
          </p:cNvPr>
          <p:cNvSpPr/>
          <p:nvPr/>
        </p:nvSpPr>
        <p:spPr bwMode="blackWhite">
          <a:xfrm>
            <a:off x="630366" y="1917997"/>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nvGrpSpPr>
          <p:cNvPr id="12" name="Lightbulb">
            <a:extLst>
              <a:ext uri="{FF2B5EF4-FFF2-40B4-BE49-F238E27FC236}">
                <a16:creationId xmlns:a16="http://schemas.microsoft.com/office/drawing/2014/main" id="{6F0125D2-0FCC-492A-868C-E09B180AD8B9}"/>
              </a:ext>
              <a:ext uri="{C183D7F6-B498-43B3-948B-1728B52AA6E4}">
                <adec:decorative xmlns="" xmlns:adec="http://schemas.microsoft.com/office/drawing/2017/decorative" val="1"/>
              </a:ext>
            </a:extLst>
          </p:cNvPr>
          <p:cNvGrpSpPr/>
          <p:nvPr/>
        </p:nvGrpSpPr>
        <p:grpSpPr>
          <a:xfrm>
            <a:off x="715429" y="2514325"/>
            <a:ext cx="187380" cy="278885"/>
            <a:chOff x="5052041" y="3023897"/>
            <a:chExt cx="1009650" cy="1502702"/>
          </a:xfrm>
        </p:grpSpPr>
        <p:sp>
          <p:nvSpPr>
            <p:cNvPr id="13" name="Freeform: Shape 12">
              <a:extLst>
                <a:ext uri="{FF2B5EF4-FFF2-40B4-BE49-F238E27FC236}">
                  <a16:creationId xmlns:a16="http://schemas.microsoft.com/office/drawing/2014/main" id="{A42791D9-0616-438D-9CCF-CF1107EBC205}"/>
                </a:ext>
                <a:ext uri="{C183D7F6-B498-43B3-948B-1728B52AA6E4}">
                  <adec:decorative xmlns="" xmlns:adec="http://schemas.microsoft.com/office/drawing/2017/decorative" val="1"/>
                </a:ext>
              </a:extLst>
            </p:cNvPr>
            <p:cNvSpPr/>
            <p:nvPr/>
          </p:nvSpPr>
          <p:spPr>
            <a:xfrm>
              <a:off x="5052041" y="3023897"/>
              <a:ext cx="1009650" cy="1295400"/>
            </a:xfrm>
            <a:custGeom>
              <a:avLst/>
              <a:gdLst>
                <a:gd name="connsiteX0" fmla="*/ 684848 w 1009650"/>
                <a:gd name="connsiteY0" fmla="*/ 1231583 h 1295400"/>
                <a:gd name="connsiteX1" fmla="*/ 329565 w 1009650"/>
                <a:gd name="connsiteY1" fmla="*/ 1231583 h 1295400"/>
                <a:gd name="connsiteX2" fmla="*/ 328613 w 1009650"/>
                <a:gd name="connsiteY2" fmla="*/ 1056323 h 1295400"/>
                <a:gd name="connsiteX3" fmla="*/ 71438 w 1009650"/>
                <a:gd name="connsiteY3" fmla="*/ 504825 h 1295400"/>
                <a:gd name="connsiteX4" fmla="*/ 504825 w 1009650"/>
                <a:gd name="connsiteY4" fmla="*/ 71438 h 1295400"/>
                <a:gd name="connsiteX5" fmla="*/ 508635 w 1009650"/>
                <a:gd name="connsiteY5" fmla="*/ 71438 h 1295400"/>
                <a:gd name="connsiteX6" fmla="*/ 942023 w 1009650"/>
                <a:gd name="connsiteY6" fmla="*/ 504825 h 1295400"/>
                <a:gd name="connsiteX7" fmla="*/ 684848 w 1009650"/>
                <a:gd name="connsiteY7" fmla="*/ 1055370 h 1295400"/>
                <a:gd name="connsiteX8" fmla="*/ 684848 w 1009650"/>
                <a:gd name="connsiteY8" fmla="*/ 1231583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9650" h="1295400">
                  <a:moveTo>
                    <a:pt x="684848" y="1231583"/>
                  </a:moveTo>
                  <a:lnTo>
                    <a:pt x="329565" y="1231583"/>
                  </a:lnTo>
                  <a:lnTo>
                    <a:pt x="328613" y="1056323"/>
                  </a:lnTo>
                  <a:cubicBezTo>
                    <a:pt x="328613" y="816293"/>
                    <a:pt x="71438" y="744855"/>
                    <a:pt x="71438" y="504825"/>
                  </a:cubicBezTo>
                  <a:cubicBezTo>
                    <a:pt x="71438" y="264795"/>
                    <a:pt x="265748" y="71438"/>
                    <a:pt x="504825" y="71438"/>
                  </a:cubicBezTo>
                  <a:lnTo>
                    <a:pt x="508635" y="71438"/>
                  </a:lnTo>
                  <a:cubicBezTo>
                    <a:pt x="748665" y="71438"/>
                    <a:pt x="942023" y="265748"/>
                    <a:pt x="942023" y="504825"/>
                  </a:cubicBezTo>
                  <a:cubicBezTo>
                    <a:pt x="942023" y="743903"/>
                    <a:pt x="684848" y="816293"/>
                    <a:pt x="684848" y="1055370"/>
                  </a:cubicBezTo>
                  <a:lnTo>
                    <a:pt x="684848" y="1231583"/>
                  </a:lnTo>
                  <a:close/>
                </a:path>
              </a:pathLst>
            </a:custGeom>
            <a:noFill/>
            <a:ln w="25400" cap="flat">
              <a:solidFill>
                <a:srgbClr val="D24726"/>
              </a:solidFill>
              <a:prstDash val="solid"/>
              <a:miter/>
            </a:ln>
          </p:spPr>
          <p:txBody>
            <a:bodyPr rtlCol="0" anchor="ctr"/>
            <a:lstStyle/>
            <a:p>
              <a:endParaRPr lang="en-AU"/>
            </a:p>
          </p:txBody>
        </p:sp>
        <p:sp>
          <p:nvSpPr>
            <p:cNvPr id="14" name="Freeform: Shape 13">
              <a:extLst>
                <a:ext uri="{FF2B5EF4-FFF2-40B4-BE49-F238E27FC236}">
                  <a16:creationId xmlns:a16="http://schemas.microsoft.com/office/drawing/2014/main" id="{067E028D-B83C-4DAB-9050-329EDFDCB162}"/>
                </a:ext>
                <a:ext uri="{C183D7F6-B498-43B3-948B-1728B52AA6E4}">
                  <adec:decorative xmlns="" xmlns:adec="http://schemas.microsoft.com/office/drawing/2017/decorative" val="1"/>
                </a:ext>
              </a:extLst>
            </p:cNvPr>
            <p:cNvSpPr/>
            <p:nvPr/>
          </p:nvSpPr>
          <p:spPr>
            <a:xfrm>
              <a:off x="5366365" y="4383724"/>
              <a:ext cx="381000" cy="142875"/>
            </a:xfrm>
            <a:custGeom>
              <a:avLst/>
              <a:gdLst>
                <a:gd name="connsiteX0" fmla="*/ 71438 w 381000"/>
                <a:gd name="connsiteY0" fmla="*/ 71437 h 142875"/>
                <a:gd name="connsiteX1" fmla="*/ 313373 w 381000"/>
                <a:gd name="connsiteY1" fmla="*/ 71437 h 142875"/>
              </a:gdLst>
              <a:ahLst/>
              <a:cxnLst>
                <a:cxn ang="0">
                  <a:pos x="connsiteX0" y="connsiteY0"/>
                </a:cxn>
                <a:cxn ang="0">
                  <a:pos x="connsiteX1" y="connsiteY1"/>
                </a:cxn>
              </a:cxnLst>
              <a:rect l="l" t="t" r="r" b="b"/>
              <a:pathLst>
                <a:path w="381000" h="142875">
                  <a:moveTo>
                    <a:pt x="71438" y="71437"/>
                  </a:moveTo>
                  <a:lnTo>
                    <a:pt x="313373" y="71437"/>
                  </a:lnTo>
                </a:path>
              </a:pathLst>
            </a:custGeom>
            <a:ln w="25400" cap="flat">
              <a:solidFill>
                <a:srgbClr val="D24726"/>
              </a:solidFill>
              <a:prstDash val="solid"/>
              <a:miter/>
            </a:ln>
          </p:spPr>
          <p:txBody>
            <a:bodyPr rtlCol="0" anchor="ctr"/>
            <a:lstStyle/>
            <a:p>
              <a:endParaRPr lang="en-AU"/>
            </a:p>
          </p:txBody>
        </p:sp>
        <p:sp>
          <p:nvSpPr>
            <p:cNvPr id="15" name="Freeform: Shape 14">
              <a:extLst>
                <a:ext uri="{FF2B5EF4-FFF2-40B4-BE49-F238E27FC236}">
                  <a16:creationId xmlns:a16="http://schemas.microsoft.com/office/drawing/2014/main" id="{600F250A-168C-4535-995F-4F0478282AF4}"/>
                </a:ext>
                <a:ext uri="{C183D7F6-B498-43B3-948B-1728B52AA6E4}">
                  <adec:decorative xmlns="" xmlns:adec="http://schemas.microsoft.com/office/drawing/2017/decorative" val="1"/>
                </a:ext>
              </a:extLst>
            </p:cNvPr>
            <p:cNvSpPr/>
            <p:nvPr/>
          </p:nvSpPr>
          <p:spPr>
            <a:xfrm>
              <a:off x="5310168" y="3958952"/>
              <a:ext cx="495301" cy="142874"/>
            </a:xfrm>
            <a:custGeom>
              <a:avLst/>
              <a:gdLst>
                <a:gd name="connsiteX0" fmla="*/ 71437 w 495300"/>
                <a:gd name="connsiteY0" fmla="*/ 71438 h 142875"/>
                <a:gd name="connsiteX1" fmla="*/ 426720 w 495300"/>
                <a:gd name="connsiteY1" fmla="*/ 71438 h 142875"/>
              </a:gdLst>
              <a:ahLst/>
              <a:cxnLst>
                <a:cxn ang="0">
                  <a:pos x="connsiteX0" y="connsiteY0"/>
                </a:cxn>
                <a:cxn ang="0">
                  <a:pos x="connsiteX1" y="connsiteY1"/>
                </a:cxn>
              </a:cxnLst>
              <a:rect l="l" t="t" r="r" b="b"/>
              <a:pathLst>
                <a:path w="495300" h="142875">
                  <a:moveTo>
                    <a:pt x="71437" y="71438"/>
                  </a:moveTo>
                  <a:lnTo>
                    <a:pt x="426720" y="71438"/>
                  </a:lnTo>
                </a:path>
              </a:pathLst>
            </a:custGeom>
            <a:ln w="25400" cap="flat">
              <a:solidFill>
                <a:srgbClr val="D24726"/>
              </a:solidFill>
              <a:prstDash val="solid"/>
              <a:miter/>
            </a:ln>
          </p:spPr>
          <p:txBody>
            <a:bodyPr rtlCol="0" anchor="ctr"/>
            <a:lstStyle/>
            <a:p>
              <a:endParaRPr lang="en-AU"/>
            </a:p>
          </p:txBody>
        </p:sp>
      </p:grpSp>
      <p:sp>
        <p:nvSpPr>
          <p:cNvPr id="6" name="Content Placeholder Step 1" descr="Select the 3D Model on the right, then go to Animations &gt; Turntable&#10;Hint: Effect Options gives you even more options for Turntable.&#10;">
            <a:extLst>
              <a:ext uri="{FF2B5EF4-FFF2-40B4-BE49-F238E27FC236}">
                <a16:creationId xmlns:a16="http://schemas.microsoft.com/office/drawing/2014/main" id="{8110C53D-9866-4A6B-9E28-68BBE6EFF866}"/>
              </a:ext>
            </a:extLst>
          </p:cNvPr>
          <p:cNvSpPr txBox="1">
            <a:spLocks/>
          </p:cNvSpPr>
          <p:nvPr/>
        </p:nvSpPr>
        <p:spPr>
          <a:xfrm>
            <a:off x="1066037" y="1958188"/>
            <a:ext cx="5110159" cy="1039011"/>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Select the 3D Model on the right, then go to </a:t>
            </a:r>
            <a:r>
              <a:rPr lang="en-US" dirty="0">
                <a:solidFill>
                  <a:srgbClr val="D24726"/>
                </a:solidFill>
                <a:latin typeface="Segoe UI Semibold" panose="020B0702040204020203" pitchFamily="34" charset="0"/>
                <a:cs typeface="Segoe UI Semibold" panose="020B0702040204020203" pitchFamily="34" charset="0"/>
              </a:rPr>
              <a:t>Animations</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prstClr val="black">
                    <a:lumMod val="75000"/>
                    <a:lumOff val="25000"/>
                  </a:prstClr>
                </a:solidFill>
                <a:cs typeface="Segoe UI"/>
              </a:rPr>
              <a:t>&gt; </a:t>
            </a:r>
            <a:r>
              <a:rPr lang="en-US" dirty="0">
                <a:solidFill>
                  <a:srgbClr val="D24726"/>
                </a:solidFill>
                <a:latin typeface="Segoe UI Semibold" panose="020B0702040204020203" pitchFamily="34" charset="0"/>
                <a:cs typeface="Segoe UI Semibold" panose="020B0702040204020203" pitchFamily="34" charset="0"/>
              </a:rPr>
              <a:t>Turntable</a:t>
            </a:r>
          </a:p>
          <a:p>
            <a:pPr marL="0" indent="0">
              <a:spcBef>
                <a:spcPts val="2400"/>
              </a:spcBef>
              <a:spcAft>
                <a:spcPts val="0"/>
              </a:spcAft>
              <a:buNone/>
            </a:pPr>
            <a:r>
              <a:rPr lang="en-US" dirty="0">
                <a:solidFill>
                  <a:srgbClr val="D24726"/>
                </a:solidFill>
                <a:latin typeface="Segoe UI Semibold" panose="020B0702040204020203" pitchFamily="34" charset="0"/>
                <a:cs typeface="Segoe UI Semibold" panose="020B0702040204020203" pitchFamily="34" charset="0"/>
              </a:rPr>
              <a:t>Hint: </a:t>
            </a:r>
            <a:r>
              <a:rPr lang="en-US" dirty="0">
                <a:solidFill>
                  <a:srgbClr val="404040"/>
                </a:solidFill>
                <a:latin typeface="Segoe UI Semibold" panose="020B0702040204020203" pitchFamily="34" charset="0"/>
                <a:cs typeface="Segoe UI Semibold" panose="020B0702040204020203" pitchFamily="34" charset="0"/>
              </a:rPr>
              <a:t>Effect Options </a:t>
            </a:r>
            <a:r>
              <a:rPr lang="en-US" dirty="0">
                <a:solidFill>
                  <a:prstClr val="black">
                    <a:lumMod val="75000"/>
                    <a:lumOff val="25000"/>
                  </a:prstClr>
                </a:solidFill>
                <a:latin typeface="Segoe UI" panose="020B0502040204020203" pitchFamily="34" charset="0"/>
                <a:cs typeface="Segoe UI" panose="020B0502040204020203" pitchFamily="34" charset="0"/>
              </a:rPr>
              <a:t>gives you even more options for</a:t>
            </a:r>
            <a:r>
              <a:rPr lang="en-US" dirty="0">
                <a:solidFill>
                  <a:prstClr val="black">
                    <a:lumMod val="75000"/>
                    <a:lumOff val="25000"/>
                  </a:prstClr>
                </a:solidFill>
              </a:rPr>
              <a:t> </a:t>
            </a:r>
            <a:r>
              <a:rPr lang="en-US" dirty="0">
                <a:solidFill>
                  <a:prstClr val="black">
                    <a:lumMod val="75000"/>
                    <a:lumOff val="25000"/>
                  </a:prstClr>
                </a:solidFill>
                <a:latin typeface="Segoe UI Semibold" panose="020B0702040204020203" pitchFamily="34" charset="0"/>
                <a:cs typeface="Segoe UI Semibold" panose="020B0702040204020203" pitchFamily="34" charset="0"/>
              </a:rPr>
              <a:t>Turntable</a:t>
            </a:r>
            <a:r>
              <a:rPr lang="en-US" dirty="0">
                <a:solidFill>
                  <a:prstClr val="black">
                    <a:lumMod val="75000"/>
                    <a:lumOff val="25000"/>
                  </a:prstClr>
                </a:solidFill>
              </a:rPr>
              <a:t>.</a:t>
            </a:r>
          </a:p>
        </p:txBody>
      </p:sp>
      <p:grpSp>
        <p:nvGrpSpPr>
          <p:cNvPr id="16" name="Screenshot of Animations Tab" descr="Screenshot of the Animations Tab">
            <a:extLst>
              <a:ext uri="{FF2B5EF4-FFF2-40B4-BE49-F238E27FC236}">
                <a16:creationId xmlns:a16="http://schemas.microsoft.com/office/drawing/2014/main" id="{02117659-583F-4772-9DFA-90FF25281D8F}"/>
              </a:ext>
            </a:extLst>
          </p:cNvPr>
          <p:cNvGrpSpPr/>
          <p:nvPr/>
        </p:nvGrpSpPr>
        <p:grpSpPr>
          <a:xfrm>
            <a:off x="589417" y="2805167"/>
            <a:ext cx="5586779" cy="1653788"/>
            <a:chOff x="589417" y="2843186"/>
            <a:chExt cx="6004050" cy="1777308"/>
          </a:xfrm>
        </p:grpSpPr>
        <p:grpSp>
          <p:nvGrpSpPr>
            <p:cNvPr id="17" name="Group 16">
              <a:extLst>
                <a:ext uri="{FF2B5EF4-FFF2-40B4-BE49-F238E27FC236}">
                  <a16:creationId xmlns:a16="http://schemas.microsoft.com/office/drawing/2014/main" id="{36A8522F-93B2-4065-B8E8-DF09F9F7C876}"/>
                </a:ext>
              </a:extLst>
            </p:cNvPr>
            <p:cNvGrpSpPr/>
            <p:nvPr/>
          </p:nvGrpSpPr>
          <p:grpSpPr>
            <a:xfrm>
              <a:off x="589417" y="2843187"/>
              <a:ext cx="6004050" cy="1777307"/>
              <a:chOff x="589417" y="2843187"/>
              <a:chExt cx="6004050" cy="1777307"/>
            </a:xfrm>
          </p:grpSpPr>
          <p:grpSp>
            <p:nvGrpSpPr>
              <p:cNvPr id="19" name="Group 18">
                <a:extLst>
                  <a:ext uri="{FF2B5EF4-FFF2-40B4-BE49-F238E27FC236}">
                    <a16:creationId xmlns:a16="http://schemas.microsoft.com/office/drawing/2014/main" id="{175AFEDF-7F88-4FEF-89A7-619232462DE9}"/>
                  </a:ext>
                </a:extLst>
              </p:cNvPr>
              <p:cNvGrpSpPr/>
              <p:nvPr/>
            </p:nvGrpSpPr>
            <p:grpSpPr>
              <a:xfrm>
                <a:off x="589417" y="2843187"/>
                <a:ext cx="6004050" cy="1777307"/>
                <a:chOff x="589417" y="2843187"/>
                <a:chExt cx="6004050" cy="1777307"/>
              </a:xfrm>
            </p:grpSpPr>
            <p:sp>
              <p:nvSpPr>
                <p:cNvPr id="21" name="Rectangle 20">
                  <a:extLst>
                    <a:ext uri="{FF2B5EF4-FFF2-40B4-BE49-F238E27FC236}">
                      <a16:creationId xmlns:a16="http://schemas.microsoft.com/office/drawing/2014/main" id="{3B057055-9189-4D20-A63A-06EFD29C9A9D}"/>
                    </a:ext>
                    <a:ext uri="{C183D7F6-B498-43B3-948B-1728B52AA6E4}">
                      <adec:decorative xmlns="" xmlns:adec="http://schemas.microsoft.com/office/drawing/2017/decorative" val="1"/>
                    </a:ext>
                  </a:extLst>
                </p:cNvPr>
                <p:cNvSpPr/>
                <p:nvPr/>
              </p:nvSpPr>
              <p:spPr>
                <a:xfrm>
                  <a:off x="715428" y="3025663"/>
                  <a:ext cx="5298384" cy="1531492"/>
                </a:xfrm>
                <a:prstGeom prst="rect">
                  <a:avLst/>
                </a:prstGeom>
                <a:solidFill>
                  <a:srgbClr val="F5F5F5"/>
                </a:solidFill>
                <a:ln>
                  <a:noFill/>
                </a:ln>
                <a:effectLst>
                  <a:outerShdw blurRad="127000" dist="38100" dir="135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078D8923-44F1-4A00-A9E8-452B168CEB89}"/>
                    </a:ext>
                    <a:ext uri="{C183D7F6-B498-43B3-948B-1728B52AA6E4}">
                      <adec:decorative xmlns="" xmlns:adec="http://schemas.microsoft.com/office/drawing/2017/decorative" val="1"/>
                    </a:ext>
                  </a:extLst>
                </p:cNvPr>
                <p:cNvSpPr/>
                <p:nvPr/>
              </p:nvSpPr>
              <p:spPr>
                <a:xfrm rot="16200000">
                  <a:off x="5130439" y="3157466"/>
                  <a:ext cx="1777307" cy="1148749"/>
                </a:xfrm>
                <a:prstGeom prst="rect">
                  <a:avLst/>
                </a:prstGeom>
                <a:gradFill flip="none" rotWithShape="1">
                  <a:gsLst>
                    <a:gs pos="0">
                      <a:srgbClr val="F5F5F5">
                        <a:alpha val="0"/>
                      </a:srgbClr>
                    </a:gs>
                    <a:gs pos="100000">
                      <a:srgbClr val="F5F5F5"/>
                    </a:gs>
                    <a:gs pos="55000">
                      <a:srgbClr val="F5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sp>
              <p:nvSpPr>
                <p:cNvPr id="23" name="Rectangle 22">
                  <a:extLst>
                    <a:ext uri="{FF2B5EF4-FFF2-40B4-BE49-F238E27FC236}">
                      <a16:creationId xmlns:a16="http://schemas.microsoft.com/office/drawing/2014/main" id="{5B5A5933-09B4-40BE-A4AD-C96C849C04A9}"/>
                    </a:ext>
                    <a:ext uri="{C183D7F6-B498-43B3-948B-1728B52AA6E4}">
                      <adec:decorative xmlns="" xmlns:adec="http://schemas.microsoft.com/office/drawing/2017/decorative" val="1"/>
                    </a:ext>
                  </a:extLst>
                </p:cNvPr>
                <p:cNvSpPr/>
                <p:nvPr/>
              </p:nvSpPr>
              <p:spPr>
                <a:xfrm>
                  <a:off x="589417" y="3907597"/>
                  <a:ext cx="6004044" cy="711560"/>
                </a:xfrm>
                <a:prstGeom prst="rect">
                  <a:avLst/>
                </a:prstGeom>
                <a:gradFill flip="none" rotWithShape="1">
                  <a:gsLst>
                    <a:gs pos="0">
                      <a:srgbClr val="F5F5F5">
                        <a:alpha val="0"/>
                      </a:srgbClr>
                    </a:gs>
                    <a:gs pos="100000">
                      <a:srgbClr val="F5F5F5"/>
                    </a:gs>
                    <a:gs pos="55000">
                      <a:srgbClr val="F5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grpSp>
          <p:pic>
            <p:nvPicPr>
              <p:cNvPr id="20" name="Picture 19">
                <a:extLst>
                  <a:ext uri="{FF2B5EF4-FFF2-40B4-BE49-F238E27FC236}">
                    <a16:creationId xmlns:a16="http://schemas.microsoft.com/office/drawing/2014/main" id="{BC361283-744D-4763-88CC-E297E5B2074B}"/>
                  </a:ext>
                  <a:ext uri="{C183D7F6-B498-43B3-948B-1728B52AA6E4}">
                    <adec:decorative xmlns="" xmlns:adec="http://schemas.microsoft.com/office/drawing/2017/decorative" val="1"/>
                  </a:ext>
                </a:extLst>
              </p:cNvPr>
              <p:cNvPicPr>
                <a:picLocks noChangeAspect="1"/>
              </p:cNvPicPr>
              <p:nvPr/>
            </p:nvPicPr>
            <p:blipFill rotWithShape="1">
              <a:blip r:embed="rId2"/>
              <a:srcRect r="29862" b="12659"/>
              <a:stretch/>
            </p:blipFill>
            <p:spPr>
              <a:xfrm>
                <a:off x="715428" y="3025663"/>
                <a:ext cx="5878039" cy="1516371"/>
              </a:xfrm>
              <a:prstGeom prst="rect">
                <a:avLst/>
              </a:prstGeom>
            </p:spPr>
          </p:pic>
        </p:grpSp>
        <p:sp>
          <p:nvSpPr>
            <p:cNvPr id="18" name="Rectangle 17">
              <a:extLst>
                <a:ext uri="{FF2B5EF4-FFF2-40B4-BE49-F238E27FC236}">
                  <a16:creationId xmlns:a16="http://schemas.microsoft.com/office/drawing/2014/main" id="{60F91554-0A55-4B72-8F4C-E55038A2766C}"/>
                </a:ext>
                <a:ext uri="{C183D7F6-B498-43B3-948B-1728B52AA6E4}">
                  <adec:decorative xmlns="" xmlns:adec="http://schemas.microsoft.com/office/drawing/2017/decorative" val="1"/>
                </a:ext>
              </a:extLst>
            </p:cNvPr>
            <p:cNvSpPr/>
            <p:nvPr/>
          </p:nvSpPr>
          <p:spPr>
            <a:xfrm rot="16200000">
              <a:off x="5086697" y="3112392"/>
              <a:ext cx="1775971" cy="1237559"/>
            </a:xfrm>
            <a:prstGeom prst="rect">
              <a:avLst/>
            </a:prstGeom>
            <a:gradFill flip="none" rotWithShape="1">
              <a:gsLst>
                <a:gs pos="50000">
                  <a:srgbClr val="F5F5F5">
                    <a:alpha val="61000"/>
                  </a:srgbClr>
                </a:gs>
                <a:gs pos="0">
                  <a:srgbClr val="F5F5F5">
                    <a:alpha val="0"/>
                  </a:srgbClr>
                </a:gs>
                <a:gs pos="100000">
                  <a:srgbClr val="F5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grpSp>
      <p:sp>
        <p:nvSpPr>
          <p:cNvPr id="7" name="Step 2" descr="Step 2:">
            <a:extLst>
              <a:ext uri="{FF2B5EF4-FFF2-40B4-BE49-F238E27FC236}">
                <a16:creationId xmlns:a16="http://schemas.microsoft.com/office/drawing/2014/main" id="{D7689DB6-3948-40C3-8F69-1ED48F5AE1BB}"/>
              </a:ext>
            </a:extLst>
          </p:cNvPr>
          <p:cNvSpPr/>
          <p:nvPr/>
        </p:nvSpPr>
        <p:spPr bwMode="blackWhite">
          <a:xfrm>
            <a:off x="630366" y="4599272"/>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2</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8" name="Content Placeholder Step 2" descr="Explore the other new animations designed specifically for 3D models: Arrive, Swing, Jump &amp; Turn, and Leave.">
            <a:extLst>
              <a:ext uri="{FF2B5EF4-FFF2-40B4-BE49-F238E27FC236}">
                <a16:creationId xmlns:a16="http://schemas.microsoft.com/office/drawing/2014/main" id="{F8DE0424-CE18-47F6-BBF5-736B335BC89A}"/>
              </a:ext>
            </a:extLst>
          </p:cNvPr>
          <p:cNvSpPr txBox="1">
            <a:spLocks/>
          </p:cNvSpPr>
          <p:nvPr/>
        </p:nvSpPr>
        <p:spPr>
          <a:xfrm>
            <a:off x="1066037" y="4639464"/>
            <a:ext cx="5110159" cy="72340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Explore the other new animations designed specifically for 3D models: </a:t>
            </a:r>
            <a:r>
              <a:rPr lang="en-US" dirty="0">
                <a:solidFill>
                  <a:srgbClr val="D24726"/>
                </a:solidFill>
                <a:latin typeface="Segoe UI Semibold" panose="020B0702040204020203" pitchFamily="34" charset="0"/>
                <a:cs typeface="Segoe UI Semibold" panose="020B0702040204020203" pitchFamily="34" charset="0"/>
              </a:rPr>
              <a:t>Arrive</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srgbClr val="D24726"/>
                </a:solidFill>
                <a:latin typeface="Segoe UI Semibold" panose="020B0702040204020203" pitchFamily="34" charset="0"/>
                <a:cs typeface="Segoe UI Semibold" panose="020B0702040204020203" pitchFamily="34" charset="0"/>
              </a:rPr>
              <a:t>Swing</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srgbClr val="D24726"/>
                </a:solidFill>
                <a:latin typeface="Segoe UI Semibold" panose="020B0702040204020203" pitchFamily="34" charset="0"/>
                <a:cs typeface="Segoe UI Semibold" panose="020B0702040204020203" pitchFamily="34" charset="0"/>
              </a:rPr>
              <a:t>Jump</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srgbClr val="D24726"/>
                </a:solidFill>
                <a:latin typeface="Segoe UI Semibold" panose="020B0702040204020203" pitchFamily="34" charset="0"/>
                <a:cs typeface="Segoe UI Semibold" panose="020B0702040204020203" pitchFamily="34" charset="0"/>
              </a:rPr>
              <a:t>&amp; Turn</a:t>
            </a:r>
            <a:r>
              <a:rPr lang="en-US" dirty="0">
                <a:solidFill>
                  <a:prstClr val="black">
                    <a:lumMod val="75000"/>
                    <a:lumOff val="25000"/>
                  </a:prstClr>
                </a:solidFill>
                <a:latin typeface="Segoe UI" panose="020B0502040204020203" pitchFamily="34" charset="0"/>
                <a:cs typeface="Segoe UI" panose="020B0502040204020203" pitchFamily="34" charset="0"/>
              </a:rPr>
              <a:t>, and </a:t>
            </a:r>
            <a:r>
              <a:rPr lang="en-US" dirty="0">
                <a:solidFill>
                  <a:srgbClr val="D24726"/>
                </a:solidFill>
                <a:latin typeface="Segoe UI Semibold" panose="020B0702040204020203" pitchFamily="34" charset="0"/>
                <a:cs typeface="Segoe UI Semibold" panose="020B0702040204020203" pitchFamily="34" charset="0"/>
              </a:rPr>
              <a:t>Leave</a:t>
            </a:r>
            <a:r>
              <a:rPr lang="en-US" dirty="0">
                <a:solidFill>
                  <a:prstClr val="black">
                    <a:lumMod val="75000"/>
                    <a:lumOff val="25000"/>
                  </a:prstClr>
                </a:solidFill>
                <a:latin typeface="Segoe UI" panose="020B0502040204020203" pitchFamily="34" charset="0"/>
                <a:cs typeface="Segoe UI" panose="020B0502040204020203" pitchFamily="34" charset="0"/>
              </a:rPr>
              <a:t>.</a:t>
            </a:r>
          </a:p>
        </p:txBody>
      </p:sp>
      <p:sp>
        <p:nvSpPr>
          <p:cNvPr id="10" name="Step 3" descr="Step 3">
            <a:extLst>
              <a:ext uri="{FF2B5EF4-FFF2-40B4-BE49-F238E27FC236}">
                <a16:creationId xmlns:a16="http://schemas.microsoft.com/office/drawing/2014/main" id="{9D4BEFE4-E36D-4025-A26C-11D7E10A9478}"/>
              </a:ext>
            </a:extLst>
          </p:cNvPr>
          <p:cNvSpPr/>
          <p:nvPr/>
        </p:nvSpPr>
        <p:spPr bwMode="blackWhite">
          <a:xfrm>
            <a:off x="630366" y="538161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egoe UI Semibold" panose="020B0702040204020203" pitchFamily="34" charset="0"/>
                <a:cs typeface="Segoe UI Semibold" panose="020B0702040204020203" pitchFamily="34" charset="0"/>
              </a:rPr>
              <a:t>3</a:t>
            </a:r>
            <a:endParaRPr lang="en-US" dirty="0">
              <a:solidFill>
                <a:schemeClr val="bg1"/>
              </a:solidFill>
              <a:latin typeface="Segoe UI Semibold" panose="020B0702040204020203" pitchFamily="34" charset="0"/>
              <a:cs typeface="Segoe UI Semibold" panose="020B0702040204020203" pitchFamily="34" charset="0"/>
            </a:endParaRPr>
          </a:p>
        </p:txBody>
      </p:sp>
      <p:sp>
        <p:nvSpPr>
          <p:cNvPr id="11" name="Content Placeholder Step 3" descr="Click Add Animation to combine the new 3D animations with other classic 2D animations, such as Fade, Grow/Shrink, or one of the many Motion Path animations to test and see what is possible.">
            <a:extLst>
              <a:ext uri="{FF2B5EF4-FFF2-40B4-BE49-F238E27FC236}">
                <a16:creationId xmlns:a16="http://schemas.microsoft.com/office/drawing/2014/main" id="{8BCD932C-F4F1-4949-983C-017934B3CCBC}"/>
              </a:ext>
            </a:extLst>
          </p:cNvPr>
          <p:cNvSpPr txBox="1">
            <a:spLocks/>
          </p:cNvSpPr>
          <p:nvPr/>
        </p:nvSpPr>
        <p:spPr>
          <a:xfrm>
            <a:off x="1066037" y="5421806"/>
            <a:ext cx="5110159" cy="7952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Click Add Animation to combine the new 3D animations with other classic 2D animations, such as </a:t>
            </a:r>
            <a:r>
              <a:rPr lang="en-US" dirty="0">
                <a:solidFill>
                  <a:srgbClr val="D24726"/>
                </a:solidFill>
                <a:latin typeface="Segoe UI Semibold" panose="020B0702040204020203" pitchFamily="34" charset="0"/>
                <a:cs typeface="Segoe UI Semibold" panose="020B0702040204020203" pitchFamily="34" charset="0"/>
              </a:rPr>
              <a:t>Fade</a:t>
            </a:r>
            <a:r>
              <a:rPr lang="en-US" dirty="0">
                <a:solidFill>
                  <a:prstClr val="black">
                    <a:lumMod val="75000"/>
                    <a:lumOff val="25000"/>
                  </a:prstClr>
                </a:solidFill>
                <a:latin typeface="Segoe UI" panose="020B0502040204020203" pitchFamily="34" charset="0"/>
                <a:cs typeface="Segoe UI" panose="020B0502040204020203" pitchFamily="34" charset="0"/>
              </a:rPr>
              <a:t>, </a:t>
            </a:r>
            <a:r>
              <a:rPr lang="en-US" dirty="0">
                <a:solidFill>
                  <a:srgbClr val="D24726"/>
                </a:solidFill>
                <a:latin typeface="Segoe UI Semibold" panose="020B0702040204020203" pitchFamily="34" charset="0"/>
                <a:cs typeface="Segoe UI Semibold" panose="020B0702040204020203" pitchFamily="34" charset="0"/>
              </a:rPr>
              <a:t>Grow/Shrink</a:t>
            </a:r>
            <a:r>
              <a:rPr lang="en-US" dirty="0">
                <a:solidFill>
                  <a:prstClr val="black">
                    <a:lumMod val="75000"/>
                    <a:lumOff val="25000"/>
                  </a:prstClr>
                </a:solidFill>
                <a:latin typeface="Segoe UI" panose="020B0502040204020203" pitchFamily="34" charset="0"/>
                <a:cs typeface="Segoe UI" panose="020B0502040204020203" pitchFamily="34" charset="0"/>
              </a:rPr>
              <a:t>, or one of the many </a:t>
            </a:r>
            <a:r>
              <a:rPr lang="en-US" dirty="0">
                <a:solidFill>
                  <a:srgbClr val="D24726"/>
                </a:solidFill>
                <a:latin typeface="Segoe UI Semibold" panose="020B0702040204020203" pitchFamily="34" charset="0"/>
                <a:cs typeface="Segoe UI Semibold" panose="020B0702040204020203" pitchFamily="34" charset="0"/>
              </a:rPr>
              <a:t>Motion Path </a:t>
            </a:r>
            <a:r>
              <a:rPr lang="en-US" dirty="0">
                <a:solidFill>
                  <a:prstClr val="black">
                    <a:lumMod val="75000"/>
                    <a:lumOff val="25000"/>
                  </a:prstClr>
                </a:solidFill>
                <a:latin typeface="Segoe UI" panose="020B0502040204020203" pitchFamily="34" charset="0"/>
                <a:cs typeface="Segoe UI" panose="020B0502040204020203" pitchFamily="34" charset="0"/>
              </a:rPr>
              <a:t>animations to test and see what is possible.</a:t>
            </a:r>
          </a:p>
        </p:txBody>
      </p:sp>
      <mc:AlternateContent xmlns:mc="http://schemas.openxmlformats.org/markup-compatibility/2006">
        <mc:Choice xmlns="" xmlns:am3d="http://schemas.microsoft.com/office/drawing/2017/model3d" Requires="am3d">
          <p:graphicFrame>
            <p:nvGraphicFramePr>
              <p:cNvPr id="24" name="3D Model 23" descr="3D model of a parrot">
                <a:extLst>
                  <a:ext uri="{FF2B5EF4-FFF2-40B4-BE49-F238E27FC236}">
                    <a16:creationId xmlns:a16="http://schemas.microsoft.com/office/drawing/2014/main" id="{CCCE7507-16DA-4EE0-A55C-07EE55110FC7}"/>
                  </a:ext>
                </a:extLst>
              </p:cNvPr>
              <p:cNvGraphicFramePr>
                <a:graphicFrameLocks noChangeAspect="1"/>
              </p:cNvGraphicFramePr>
              <p:nvPr>
                <p:extLst>
                  <p:ext uri="{D42A27DB-BD31-4B8C-83A1-F6EECF244321}">
                    <p14:modId xmlns:p14="http://schemas.microsoft.com/office/powerpoint/2010/main" val="2901715206"/>
                  </p:ext>
                </p:extLst>
              </p:nvPr>
            </p:nvGraphicFramePr>
            <p:xfrm>
              <a:off x="8134006" y="1431342"/>
              <a:ext cx="1552272" cy="4866325"/>
            </p:xfrm>
            <a:graphic>
              <a:graphicData uri="http://schemas.microsoft.com/office/drawing/2017/model3d">
                <am3d:model3d r:embed="rId3">
                  <am3d:spPr>
                    <a:xfrm>
                      <a:off x="0" y="0"/>
                      <a:ext cx="1552272" cy="4866325"/>
                    </a:xfrm>
                    <a:prstGeom prst="rect">
                      <a:avLst/>
                    </a:prstGeom>
                  </am3d:spPr>
                  <am3d:camera>
                    <am3d:pos x="0" y="0" z="52563001"/>
                    <am3d:up dx="0" dy="36000000" dz="0"/>
                    <am3d:lookAt x="0" y="0" z="0"/>
                    <am3d:perspective fov="2700000"/>
                  </am3d:camera>
                  <am3d:trans>
                    <am3d:meterPerModelUnit n="12089550" d="1000000"/>
                    <am3d:preTrans dx="2779495" dy="-17991192" dz="-845298"/>
                    <am3d:scale>
                      <am3d:sx n="1000000" d="1000000"/>
                      <am3d:sy n="1000000" d="1000000"/>
                      <am3d:sz n="1000000" d="1000000"/>
                    </am3d:scale>
                    <am3d:rot ax="214005" ay="217895" az="13569"/>
                    <am3d:postTrans dx="0" dy="0" dz="0"/>
                  </am3d:trans>
                  <am3d:raster rName="Office3DRenderer" rVer="16.0.8326">
                    <am3d:blip r:embed="rId4"/>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descr="3D model of a parrot">
                <a:extLst>
                  <a:ext uri="{FF2B5EF4-FFF2-40B4-BE49-F238E27FC236}">
                    <a16:creationId xmlns:a16="http://schemas.microsoft.com/office/drawing/2014/main" id="{CCCE7507-16DA-4EE0-A55C-07EE55110FC7}"/>
                  </a:ext>
                </a:extLst>
              </p:cNvPr>
              <p:cNvPicPr>
                <a:picLocks noGrp="1" noRot="1" noChangeAspect="1" noMove="1" noResize="1" noEditPoints="1" noAdjustHandles="1" noChangeArrowheads="1" noChangeShapeType="1" noCrop="1"/>
              </p:cNvPicPr>
              <p:nvPr/>
            </p:nvPicPr>
            <p:blipFill>
              <a:blip r:embed="rId5"/>
              <a:stretch>
                <a:fillRect/>
              </a:stretch>
            </p:blipFill>
            <p:spPr>
              <a:xfrm>
                <a:off x="8134006" y="1431342"/>
                <a:ext cx="1552272" cy="4866325"/>
              </a:xfrm>
              <a:prstGeom prst="rect">
                <a:avLst/>
              </a:prstGeom>
            </p:spPr>
          </p:pic>
        </mc:Fallback>
      </mc:AlternateContent>
    </p:spTree>
    <p:extLst>
      <p:ext uri="{BB962C8B-B14F-4D97-AF65-F5344CB8AC3E}">
        <p14:creationId xmlns:p14="http://schemas.microsoft.com/office/powerpoint/2010/main" val="1424314166"/>
      </p:ext>
    </p:extLst>
  </p:cSld>
  <p:clrMapOvr>
    <a:masterClrMapping/>
  </p:clrMapOvr>
</p:sld>
</file>

<file path=ppt/theme/theme1.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M16411177_Bring Your Presentations_win32_mlw - v3" id="{DE0A717D-0B12-4D44-8613-A03A4CD6D7EE}" vid="{30B64ACD-7D47-478C-8DC1-E97D1D0752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90717D-CB20-4004-8DD0-01756D9D039A}">
  <ds:schemaRefs>
    <ds:schemaRef ds:uri="http://purl.org/dc/elements/1.1/"/>
    <ds:schemaRef ds:uri="16c05727-aa75-4e4a-9b5f-8a80a1165891"/>
    <ds:schemaRef ds:uri="http://schemas.microsoft.com/office/infopath/2007/PartnerControls"/>
    <ds:schemaRef ds:uri="http://purl.org/dc/terms/"/>
    <ds:schemaRef ds:uri="http://schemas.microsoft.com/office/2006/metadata/properties"/>
    <ds:schemaRef ds:uri="http://purl.org/dc/dcmitype/"/>
    <ds:schemaRef ds:uri="http://schemas.microsoft.com/office/2006/documentManagement/types"/>
    <ds:schemaRef ds:uri="http://schemas.openxmlformats.org/package/2006/metadata/core-properties"/>
    <ds:schemaRef ds:uri="71af3243-3dd4-4a8d-8c0d-dd76da1f02a5"/>
    <ds:schemaRef ds:uri="http://www.w3.org/XML/1998/namespace"/>
  </ds:schemaRefs>
</ds:datastoreItem>
</file>

<file path=customXml/itemProps2.xml><?xml version="1.0" encoding="utf-8"?>
<ds:datastoreItem xmlns:ds="http://schemas.openxmlformats.org/officeDocument/2006/customXml" ds:itemID="{18A56FF6-92BD-46DE-9059-01B9F08E8880}">
  <ds:schemaRefs>
    <ds:schemaRef ds:uri="http://schemas.microsoft.com/sharepoint/v3/contenttype/forms"/>
  </ds:schemaRefs>
</ds:datastoreItem>
</file>

<file path=customXml/itemProps3.xml><?xml version="1.0" encoding="utf-8"?>
<ds:datastoreItem xmlns:ds="http://schemas.openxmlformats.org/officeDocument/2006/customXml" ds:itemID="{C620A972-1CDD-4EF3-89C2-EBD9E5E1FD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844</Words>
  <Application>Microsoft Office PowerPoint</Application>
  <PresentationFormat>Widescreen</PresentationFormat>
  <Paragraphs>66</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Segoe UI</vt:lpstr>
      <vt:lpstr>Segoe UI Light</vt:lpstr>
      <vt:lpstr>Segoe UI Semibold</vt:lpstr>
      <vt:lpstr>Get Started with 3D</vt:lpstr>
      <vt:lpstr>Архитектурные стили</vt:lpstr>
      <vt:lpstr>Зачем все это?</vt:lpstr>
      <vt:lpstr>No 3D Model? No Problem!</vt:lpstr>
      <vt:lpstr>How to Insert a 3D Model</vt:lpstr>
      <vt:lpstr>Have Your Own 3D Model? You Can Import It!</vt:lpstr>
      <vt:lpstr>Two Ways to Position and Rotate Your 3D Model</vt:lpstr>
      <vt:lpstr>Pan and Zoom</vt:lpstr>
      <vt:lpstr>Now Animate Your 3D Model Using the Morph Transition</vt:lpstr>
      <vt:lpstr>Animate Your 3D Model Using the Animations Tab</vt:lpstr>
      <vt:lpstr>More questions about PowerPoint?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2020-02-03T15:55:51Z</dcterms:created>
  <dcterms:modified xsi:type="dcterms:W3CDTF">2020-02-04T10:28:32Z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